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784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25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41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56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8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49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9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78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4600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5495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82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C1B3212-AAB9-471B-A7F7-CB6C90A66831}" type="datetimeFigureOut">
              <a:rPr lang="en-CA" smtClean="0"/>
              <a:t>2020-01-21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F4C23CA-FAA7-4773-B74E-5D0611141B42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HISE3F </a:t>
            </a:r>
            <a:br>
              <a:rPr lang="en-CA" sz="4400" dirty="0" smtClean="0"/>
            </a:br>
            <a:r>
              <a:rPr lang="en-CA" sz="4400" dirty="0" smtClean="0"/>
              <a:t>Exam Review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 smtClean="0"/>
              <a:t>Ms. A. </a:t>
            </a:r>
            <a:r>
              <a:rPr lang="en-CA" sz="2800" smtClean="0"/>
              <a:t>Dennis</a:t>
            </a:r>
          </a:p>
          <a:p>
            <a:r>
              <a:rPr lang="en-CA" sz="2800" dirty="0" smtClean="0"/>
              <a:t>Study Notes and Hints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123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 1: </a:t>
            </a:r>
            <a:r>
              <a:rPr lang="en-CA" dirty="0" smtClean="0">
                <a:solidFill>
                  <a:srgbClr val="FF0000"/>
                </a:solidFill>
              </a:rPr>
              <a:t>50 Multiple Choice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574800"/>
            <a:ext cx="10154871" cy="5067300"/>
          </a:xfrm>
        </p:spPr>
        <p:txBody>
          <a:bodyPr>
            <a:normAutofit lnSpcReduction="10000"/>
          </a:bodyPr>
          <a:lstStyle/>
          <a:p>
            <a:r>
              <a:rPr lang="en-CA" sz="2600" b="1" dirty="0" smtClean="0"/>
              <a:t>50 multiple choice questions</a:t>
            </a:r>
            <a:r>
              <a:rPr lang="en-CA" sz="2600" dirty="0" smtClean="0"/>
              <a:t> based on your previous unit quizzes</a:t>
            </a:r>
          </a:p>
          <a:p>
            <a:r>
              <a:rPr lang="en-CA" sz="2600" dirty="0" smtClean="0"/>
              <a:t>Hint: Go back and study the previous quizzes, online and via your completed tests</a:t>
            </a:r>
          </a:p>
          <a:p>
            <a:pPr marL="0" indent="0">
              <a:buNone/>
            </a:pPr>
            <a:r>
              <a:rPr lang="en-CA" sz="2400" b="1" dirty="0" smtClean="0"/>
              <a:t>Example: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_____ 4. Which of the following was NOT a result of the 1942 King plebiscite was: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	a) 72% of French Canadians voted no to conscription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	b) The majority of Canadians voted no to conscription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	c) 80% of English Canadians voted yes to conscription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	d) Conscription sent 13000 Canadians overseas</a:t>
            </a:r>
            <a:endParaRPr lang="en-CA" b="1" dirty="0"/>
          </a:p>
          <a:p>
            <a:pPr marL="0" indent="0">
              <a:buNone/>
            </a:pPr>
            <a:r>
              <a:rPr lang="en-US" b="1" dirty="0"/>
              <a:t>	e) None of these were results of the plebiscite.</a:t>
            </a:r>
            <a:endParaRPr lang="en-CA" b="1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458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6" y="250845"/>
            <a:ext cx="8897565" cy="981055"/>
          </a:xfrm>
        </p:spPr>
        <p:txBody>
          <a:bodyPr/>
          <a:lstStyle/>
          <a:p>
            <a:r>
              <a:rPr lang="en-CA" dirty="0" smtClean="0"/>
              <a:t>Section 2: </a:t>
            </a:r>
            <a:r>
              <a:rPr lang="en-CA" dirty="0">
                <a:solidFill>
                  <a:srgbClr val="FF0000"/>
                </a:solidFill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0 True and False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371600"/>
            <a:ext cx="11303000" cy="5486400"/>
          </a:xfrm>
        </p:spPr>
        <p:txBody>
          <a:bodyPr>
            <a:normAutofit fontScale="77500" lnSpcReduction="20000"/>
          </a:bodyPr>
          <a:lstStyle/>
          <a:p>
            <a:r>
              <a:rPr lang="en-CA" sz="2800" b="1" dirty="0" smtClean="0"/>
              <a:t>Hint: Study your previous quizzes. You can also look over your fill–in–the-blank sections on your previous tests.</a:t>
            </a:r>
          </a:p>
          <a:p>
            <a:r>
              <a:rPr lang="en-CA" sz="2800" b="1" dirty="0" smtClean="0"/>
              <a:t>EXAMPLE 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sz="2600" b="1" dirty="0"/>
              <a:t>53. A </a:t>
            </a:r>
            <a:r>
              <a:rPr lang="en-US" sz="2600" b="1" u="sng" dirty="0"/>
              <a:t>signatory</a:t>
            </a:r>
            <a:r>
              <a:rPr lang="en-US" sz="2600" b="1" dirty="0"/>
              <a:t> is a supreme power or authority; the authority of a state to govern itself or another </a:t>
            </a:r>
            <a:r>
              <a:rPr lang="en-US" sz="2600" b="1" dirty="0" smtClean="0"/>
              <a:t>state. </a:t>
            </a:r>
          </a:p>
          <a:p>
            <a:pPr marL="0" indent="0">
              <a:buNone/>
            </a:pPr>
            <a:r>
              <a:rPr lang="en-US" sz="2600" b="1" dirty="0" smtClean="0"/>
              <a:t>ANS: </a:t>
            </a:r>
            <a:r>
              <a:rPr lang="en-CA" sz="2800" dirty="0"/>
              <a:t>a party that has </a:t>
            </a:r>
            <a:r>
              <a:rPr lang="en-CA" sz="2800" dirty="0">
                <a:solidFill>
                  <a:srgbClr val="FF0000"/>
                </a:solidFill>
              </a:rPr>
              <a:t>signed</a:t>
            </a:r>
            <a:r>
              <a:rPr lang="en-CA" sz="2800" dirty="0"/>
              <a:t> an agreement, especially a country that has signed a treaty.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a) TRUE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b) FALSE</a:t>
            </a:r>
            <a:endParaRPr lang="en-CA" sz="2600" b="1" dirty="0">
              <a:solidFill>
                <a:srgbClr val="FF0000"/>
              </a:solidFill>
            </a:endParaRPr>
          </a:p>
          <a:p>
            <a:endParaRPr lang="en-CA" b="1" dirty="0"/>
          </a:p>
          <a:p>
            <a:pPr marL="0" indent="0">
              <a:buNone/>
            </a:pPr>
            <a:r>
              <a:rPr lang="en-US" sz="2600" b="1" dirty="0"/>
              <a:t>60. Gabriel Dumont was the leader of the Metis National </a:t>
            </a:r>
            <a:r>
              <a:rPr lang="en-US" sz="2600" b="1" dirty="0" smtClean="0"/>
              <a:t>Committee. ANS: Louis Riel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a) TRUE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b) FALSE</a:t>
            </a:r>
            <a:endParaRPr lang="en-CA" sz="2600" b="1" dirty="0">
              <a:solidFill>
                <a:srgbClr val="FF0000"/>
              </a:solidFill>
            </a:endParaRP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168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6" y="212745"/>
            <a:ext cx="8897565" cy="1006455"/>
          </a:xfrm>
        </p:spPr>
        <p:txBody>
          <a:bodyPr/>
          <a:lstStyle/>
          <a:p>
            <a:r>
              <a:rPr lang="en-CA" dirty="0" smtClean="0"/>
              <a:t>Section 3: </a:t>
            </a:r>
            <a:r>
              <a:rPr lang="en-CA" dirty="0" smtClean="0">
                <a:solidFill>
                  <a:srgbClr val="FF0000"/>
                </a:solidFill>
              </a:rPr>
              <a:t>30 Matching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219200"/>
            <a:ext cx="11158171" cy="5537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4200" b="1" dirty="0" smtClean="0"/>
              <a:t>30 matching questions similar to below:</a:t>
            </a:r>
          </a:p>
          <a:p>
            <a:pPr marL="0" indent="0">
              <a:buNone/>
            </a:pPr>
            <a:r>
              <a:rPr lang="en-US" sz="2600" b="1" i="1" dirty="0"/>
              <a:t>Section ii-The Development of Western Canada</a:t>
            </a:r>
            <a:endParaRPr lang="en-CA" sz="2600" b="1" dirty="0"/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CA" sz="2600" b="1" dirty="0"/>
              <a:t>A) economy                         B) Métis                        C) </a:t>
            </a:r>
            <a:r>
              <a:rPr lang="en-CA" sz="2600" b="1" dirty="0" smtClean="0"/>
              <a:t>rebellion</a:t>
            </a:r>
            <a:r>
              <a:rPr lang="en-US" sz="2600" b="1" dirty="0" smtClean="0"/>
              <a:t>        </a:t>
            </a:r>
            <a:r>
              <a:rPr lang="en-US" sz="2600" b="1" dirty="0"/>
              <a:t>D) immigration                       E) treaty			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u="sng" dirty="0"/>
              <a:t>____</a:t>
            </a:r>
            <a:r>
              <a:rPr lang="en-US" sz="2600" b="1" dirty="0"/>
              <a:t>      76.  armed resistance to the government	                  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u="sng" dirty="0"/>
              <a:t>       _</a:t>
            </a:r>
            <a:r>
              <a:rPr lang="en-US" sz="2600" b="1" dirty="0"/>
              <a:t>      77. Leave one’s country of birth to settle elsewhere   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u="sng" dirty="0"/>
              <a:t>       __</a:t>
            </a:r>
            <a:r>
              <a:rPr lang="en-US" sz="2600" b="1" dirty="0"/>
              <a:t>   78. Agreement between two or more groups that set out the terms for peace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u="sng" dirty="0"/>
              <a:t>      _ _</a:t>
            </a:r>
            <a:r>
              <a:rPr lang="en-US" sz="2600" b="1" dirty="0"/>
              <a:t>    79.  ancestors of English and  French fur traders and First nations women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i="1" dirty="0"/>
              <a:t> </a:t>
            </a:r>
            <a:endParaRPr lang="en-CA" sz="2600" b="1" dirty="0"/>
          </a:p>
          <a:p>
            <a:pPr marL="0" indent="0">
              <a:buNone/>
            </a:pPr>
            <a:r>
              <a:rPr lang="en-US" sz="2600" b="1" dirty="0"/>
              <a:t>  </a:t>
            </a:r>
            <a:r>
              <a:rPr lang="en-US" sz="2600" b="1" u="sng" dirty="0"/>
              <a:t>          </a:t>
            </a:r>
            <a:r>
              <a:rPr lang="en-US" sz="2600" b="1" dirty="0"/>
              <a:t>   80. country’s wealth – its resources, industry, trade</a:t>
            </a:r>
            <a:endParaRPr lang="en-CA" sz="26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74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2: Process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638300"/>
            <a:ext cx="11214100" cy="445160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You will need to complete ONE Article Analysis: </a:t>
            </a:r>
            <a:r>
              <a:rPr lang="en-CA" sz="2800" dirty="0" smtClean="0">
                <a:solidFill>
                  <a:srgbClr val="FF0000"/>
                </a:solidFill>
              </a:rPr>
              <a:t>The </a:t>
            </a:r>
            <a:r>
              <a:rPr lang="en-CA" sz="2800" smtClean="0">
                <a:solidFill>
                  <a:srgbClr val="FF0000"/>
                </a:solidFill>
              </a:rPr>
              <a:t>Great </a:t>
            </a:r>
            <a:r>
              <a:rPr lang="en-CA" sz="2800" smtClean="0">
                <a:solidFill>
                  <a:srgbClr val="FF0000"/>
                </a:solidFill>
              </a:rPr>
              <a:t>Depression, </a:t>
            </a:r>
            <a:r>
              <a:rPr lang="en-CA" sz="2800" dirty="0" smtClean="0">
                <a:solidFill>
                  <a:srgbClr val="FF0000"/>
                </a:solidFill>
              </a:rPr>
              <a:t>The Red River Rebellion, Internment of Japanese Canadians</a:t>
            </a:r>
          </a:p>
          <a:p>
            <a:r>
              <a:rPr lang="en-CA" sz="2800" dirty="0" smtClean="0"/>
              <a:t>You will be given 3 topics, containing two articles in each. You will read the two articles associated with the topic and complete the Article Analysis </a:t>
            </a:r>
          </a:p>
          <a:p>
            <a:r>
              <a:rPr lang="en-CA" sz="2800" dirty="0" smtClean="0"/>
              <a:t>Use PEE (</a:t>
            </a:r>
            <a:r>
              <a:rPr lang="en-CA" sz="2800" dirty="0" smtClean="0">
                <a:solidFill>
                  <a:srgbClr val="FF0000"/>
                </a:solidFill>
              </a:rPr>
              <a:t>Point, Evidence and Explanation</a:t>
            </a:r>
            <a:r>
              <a:rPr lang="en-CA" sz="2800" dirty="0" smtClean="0"/>
              <a:t>)  Model  and EXPAND and DEVELOP your responses.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81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208874"/>
              </p:ext>
            </p:extLst>
          </p:nvPr>
        </p:nvGraphicFramePr>
        <p:xfrm>
          <a:off x="1079500" y="114299"/>
          <a:ext cx="10579100" cy="7335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4719">
                  <a:extLst>
                    <a:ext uri="{9D8B030D-6E8A-4147-A177-3AD203B41FA5}">
                      <a16:colId xmlns:a16="http://schemas.microsoft.com/office/drawing/2014/main" val="1853438220"/>
                    </a:ext>
                  </a:extLst>
                </a:gridCol>
                <a:gridCol w="2115819">
                  <a:extLst>
                    <a:ext uri="{9D8B030D-6E8A-4147-A177-3AD203B41FA5}">
                      <a16:colId xmlns:a16="http://schemas.microsoft.com/office/drawing/2014/main" val="562464358"/>
                    </a:ext>
                  </a:extLst>
                </a:gridCol>
                <a:gridCol w="2115819">
                  <a:extLst>
                    <a:ext uri="{9D8B030D-6E8A-4147-A177-3AD203B41FA5}">
                      <a16:colId xmlns:a16="http://schemas.microsoft.com/office/drawing/2014/main" val="3308331945"/>
                    </a:ext>
                  </a:extLst>
                </a:gridCol>
                <a:gridCol w="2115819">
                  <a:extLst>
                    <a:ext uri="{9D8B030D-6E8A-4147-A177-3AD203B41FA5}">
                      <a16:colId xmlns:a16="http://schemas.microsoft.com/office/drawing/2014/main" val="924251076"/>
                    </a:ext>
                  </a:extLst>
                </a:gridCol>
                <a:gridCol w="2116924">
                  <a:extLst>
                    <a:ext uri="{9D8B030D-6E8A-4147-A177-3AD203B41FA5}">
                      <a16:colId xmlns:a16="http://schemas.microsoft.com/office/drawing/2014/main" val="2604121184"/>
                    </a:ext>
                  </a:extLst>
                </a:gridCol>
              </a:tblGrid>
              <a:tr h="155496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CA" sz="700" dirty="0">
                          <a:effectLst/>
                        </a:rPr>
                        <a:t> </a:t>
                      </a:r>
                      <a:endParaRPr lang="en-C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Level 1 (1 mark)</a:t>
                      </a:r>
                      <a:endParaRPr lang="en-C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Level 2 (2 marks)</a:t>
                      </a:r>
                      <a:endParaRPr lang="en-C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Level 3 (3-4 marks)</a:t>
                      </a:r>
                      <a:endParaRPr lang="en-C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Level 4 (5 marks)</a:t>
                      </a:r>
                      <a:endParaRPr lang="en-C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5975436"/>
                  </a:ext>
                </a:extLst>
              </a:tr>
              <a:tr h="1160238">
                <a:tc>
                  <a:txBody>
                    <a:bodyPr/>
                    <a:lstStyle/>
                    <a:p>
                      <a:pPr marL="68580" marR="161925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Comprehension and Response to Article</a:t>
                      </a:r>
                    </a:p>
                    <a:p>
                      <a:pPr marL="679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 marR="501650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(Thinking/ Inquiry)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 algn="just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CA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0795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lacked clear understanding of the article and may or may not have expressed a personal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response.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1239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evidenced some understanding of parts of the article or did not express a personal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response.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1557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evidenced considerable comprehension of the article and articulated a thoughtful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response.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11684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evidenced clear comprehension of the article and articulated a thoughtful response.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2021124"/>
                  </a:ext>
                </a:extLst>
              </a:tr>
              <a:tr h="2365929">
                <a:tc>
                  <a:txBody>
                    <a:bodyPr/>
                    <a:lstStyle/>
                    <a:p>
                      <a:pPr marL="67945" marR="34099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Content/</a:t>
                      </a:r>
                    </a:p>
                    <a:p>
                      <a:pPr marL="67945" marR="34099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Response</a:t>
                      </a:r>
                    </a:p>
                    <a:p>
                      <a:pPr marL="679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 marR="18415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(Knowledge/ Understanding)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 marR="23241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Analyze the main ideas and facts in the article and connect to assigned question.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7145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No analysis is provided OR a verbatim of the text is provided. Mainly a summary of the article.</a:t>
                      </a:r>
                    </a:p>
                    <a:p>
                      <a:pPr marL="67945" marR="17145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No connection to question being asked.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286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Some analysis. Summary is main focus OR minimal referencing to the article is provided. </a:t>
                      </a:r>
                    </a:p>
                    <a:p>
                      <a:pPr marL="67945" marR="6286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Little connection to question being asked.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0541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Somewhat clear and developed analysis of the article are included.</a:t>
                      </a:r>
                    </a:p>
                    <a:p>
                      <a:pPr marL="67945" marR="1143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Connections to the question are present and response is relevant to question being asked.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0541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Clear and developed analysis of the article are included.</a:t>
                      </a:r>
                    </a:p>
                    <a:p>
                      <a:pPr marL="67310" marR="11557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Connections to the question are articulated well and response  reveals some higher level thinking.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1409486"/>
                  </a:ext>
                </a:extLst>
              </a:tr>
              <a:tr h="1004743">
                <a:tc>
                  <a:txBody>
                    <a:bodyPr/>
                    <a:lstStyle/>
                    <a:p>
                      <a:pPr marL="68580" marR="7556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Presentation/ Organization </a:t>
                      </a:r>
                    </a:p>
                    <a:p>
                      <a:pPr marL="68580" marR="7556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8580" marR="7556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(Communication) 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gave a disorganized analysis with main points difficult to grasp.</a:t>
                      </a:r>
                    </a:p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6383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gave a vague or undeveloped article analysis. Some organization present.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6383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gave a somewhat clear and organized article analysis. Basic organization present with clear beginning, middle and end.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11239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Student gave a well-crafted and clear article analysis. Organization present and transitions used to help with flow.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6906784"/>
                  </a:ext>
                </a:extLst>
              </a:tr>
              <a:tr h="2222395">
                <a:tc>
                  <a:txBody>
                    <a:bodyPr/>
                    <a:lstStyle/>
                    <a:p>
                      <a:pPr marL="68580" marR="34544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Conclusions/Connections </a:t>
                      </a:r>
                    </a:p>
                    <a:p>
                      <a:pPr marL="68580" marR="34544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8580" marR="34544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(Application)</a:t>
                      </a:r>
                    </a:p>
                    <a:p>
                      <a:pPr marL="67945" marR="9461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Provide personal comments pertaining to the article and how it relates to the course material.</a:t>
                      </a:r>
                    </a:p>
                    <a:p>
                      <a:pPr marL="6794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4135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No personal comments are provided. No relationship between article and class material is provided. No references are given.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109855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Few personal comments. Student demonstrates some working knowledge of class material relative to the article. Few references are made to the course materials.</a:t>
                      </a:r>
                      <a:endParaRPr lang="en-CA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00660"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Personal comments are clearly stated. Student clearly demonstrates a working knowledge of class material relative to the article. Some references are made to the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rgbClr val="002060"/>
                          </a:solidFill>
                          <a:effectLst/>
                        </a:rPr>
                        <a:t>course materials.</a:t>
                      </a:r>
                      <a:endParaRPr lang="en-CA" sz="1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201930"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Personal comments are clearly stated. Student clearly demonstrates a strong working knowledge of class material relative to the article.</a:t>
                      </a:r>
                    </a:p>
                    <a:p>
                      <a:pPr marL="67310" marR="11112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2060"/>
                          </a:solidFill>
                          <a:effectLst/>
                        </a:rPr>
                        <a:t>References are made to the course materials.</a:t>
                      </a:r>
                      <a:endParaRPr lang="en-CA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35287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148062" y="535801"/>
            <a:ext cx="247562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Article Analysis Rubric</a:t>
            </a:r>
            <a:endParaRPr kumimoji="0" lang="en-CA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145</TotalTime>
  <Words>841</Words>
  <Application>Microsoft Office PowerPoint</Application>
  <PresentationFormat>Widescreen</PresentationFormat>
  <Paragraphs>102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Times New Roman</vt:lpstr>
      <vt:lpstr>Feathered</vt:lpstr>
      <vt:lpstr>HISE3F  Exam Review</vt:lpstr>
      <vt:lpstr>Section 1: 50 Multiple Choice</vt:lpstr>
      <vt:lpstr>Section 2: 30 True and False</vt:lpstr>
      <vt:lpstr>Section 3: 30 Matching</vt:lpstr>
      <vt:lpstr>Day 2: Process Exam</vt:lpstr>
      <vt:lpstr>PowerPoint Presentation</vt:lpstr>
    </vt:vector>
  </TitlesOfParts>
  <Company>Winnipeg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LAWR4S  Exam Review</dc:title>
  <dc:creator>Winnipeg School Division</dc:creator>
  <cp:lastModifiedBy>Winnipeg School Division</cp:lastModifiedBy>
  <cp:revision>19</cp:revision>
  <dcterms:created xsi:type="dcterms:W3CDTF">2018-06-08T19:06:57Z</dcterms:created>
  <dcterms:modified xsi:type="dcterms:W3CDTF">2020-01-21T16:38:54Z</dcterms:modified>
</cp:coreProperties>
</file>