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9" r:id="rId4"/>
    <p:sldId id="257" r:id="rId5"/>
    <p:sldId id="258" r:id="rId6"/>
    <p:sldId id="260" r:id="rId7"/>
    <p:sldId id="261" r:id="rId8"/>
    <p:sldId id="262" r:id="rId9"/>
    <p:sldId id="263"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1" d="100"/>
          <a:sy n="71" d="100"/>
        </p:scale>
        <p:origin x="90" y="4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9C1B3212-AAB9-471B-A7F7-CB6C90A66831}" type="datetimeFigureOut">
              <a:rPr lang="en-CA" smtClean="0"/>
              <a:t>05/06/2019</a:t>
            </a:fld>
            <a:endParaRPr lang="en-CA"/>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CA"/>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BF4C23CA-FAA7-4773-B74E-5D0611141B42}" type="slidenum">
              <a:rPr lang="en-CA" smtClean="0"/>
              <a:t>‹#›</a:t>
            </a:fld>
            <a:endParaRPr lang="en-CA"/>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211682682"/>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1B3212-AAB9-471B-A7F7-CB6C90A66831}" type="datetimeFigureOut">
              <a:rPr lang="en-CA" smtClean="0"/>
              <a:t>05/06/2019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F4C23CA-FAA7-4773-B74E-5D0611141B42}" type="slidenum">
              <a:rPr lang="en-CA" smtClean="0"/>
              <a:t>‹#›</a:t>
            </a:fld>
            <a:endParaRPr lang="en-CA"/>
          </a:p>
        </p:txBody>
      </p:sp>
    </p:spTree>
    <p:extLst>
      <p:ext uri="{BB962C8B-B14F-4D97-AF65-F5344CB8AC3E}">
        <p14:creationId xmlns:p14="http://schemas.microsoft.com/office/powerpoint/2010/main" val="413103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9C1B3212-AAB9-471B-A7F7-CB6C90A66831}" type="datetimeFigureOut">
              <a:rPr lang="en-CA" smtClean="0"/>
              <a:t>05/06/2019</a:t>
            </a:fld>
            <a:endParaRPr lang="en-CA"/>
          </a:p>
        </p:txBody>
      </p:sp>
      <p:sp>
        <p:nvSpPr>
          <p:cNvPr id="5" name="Footer Placeholder 4"/>
          <p:cNvSpPr>
            <a:spLocks noGrp="1"/>
          </p:cNvSpPr>
          <p:nvPr>
            <p:ph type="ftr" sz="quarter" idx="11"/>
          </p:nvPr>
        </p:nvSpPr>
        <p:spPr>
          <a:xfrm>
            <a:off x="2933699" y="6296615"/>
            <a:ext cx="5959577" cy="365125"/>
          </a:xfrm>
        </p:spPr>
        <p:txBody>
          <a:bodyPr/>
          <a:lstStyle/>
          <a:p>
            <a:endParaRPr lang="en-CA"/>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BF4C23CA-FAA7-4773-B74E-5D0611141B42}" type="slidenum">
              <a:rPr lang="en-CA" smtClean="0"/>
              <a:t>‹#›</a:t>
            </a:fld>
            <a:endParaRPr lang="en-CA"/>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8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1B3212-AAB9-471B-A7F7-CB6C90A66831}" type="datetimeFigureOut">
              <a:rPr lang="en-CA" smtClean="0"/>
              <a:t>05/06/2019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F4C23CA-FAA7-4773-B74E-5D0611141B42}" type="slidenum">
              <a:rPr lang="en-CA" smtClean="0"/>
              <a:t>‹#›</a:t>
            </a:fld>
            <a:endParaRPr lang="en-CA"/>
          </a:p>
        </p:txBody>
      </p:sp>
    </p:spTree>
    <p:extLst>
      <p:ext uri="{BB962C8B-B14F-4D97-AF65-F5344CB8AC3E}">
        <p14:creationId xmlns:p14="http://schemas.microsoft.com/office/powerpoint/2010/main" val="736006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9C1B3212-AAB9-471B-A7F7-CB6C90A66831}" type="datetimeFigureOut">
              <a:rPr lang="en-CA" smtClean="0"/>
              <a:t>05/06/2019</a:t>
            </a:fld>
            <a:endParaRPr lang="en-CA"/>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CA"/>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BF4C23CA-FAA7-4773-B74E-5D0611141B42}" type="slidenum">
              <a:rPr lang="en-CA" smtClean="0"/>
              <a:t>‹#›</a:t>
            </a:fld>
            <a:endParaRPr lang="en-CA"/>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19537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1B3212-AAB9-471B-A7F7-CB6C90A66831}" type="datetimeFigureOut">
              <a:rPr lang="en-CA" smtClean="0"/>
              <a:t>05/06/2019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F4C23CA-FAA7-4773-B74E-5D0611141B42}" type="slidenum">
              <a:rPr lang="en-CA" smtClean="0"/>
              <a:t>‹#›</a:t>
            </a:fld>
            <a:endParaRPr lang="en-CA"/>
          </a:p>
        </p:txBody>
      </p:sp>
    </p:spTree>
    <p:extLst>
      <p:ext uri="{BB962C8B-B14F-4D97-AF65-F5344CB8AC3E}">
        <p14:creationId xmlns:p14="http://schemas.microsoft.com/office/powerpoint/2010/main" val="942975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1B3212-AAB9-471B-A7F7-CB6C90A66831}" type="datetimeFigureOut">
              <a:rPr lang="en-CA" smtClean="0"/>
              <a:t>05/06/2019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F4C23CA-FAA7-4773-B74E-5D0611141B42}" type="slidenum">
              <a:rPr lang="en-CA" smtClean="0"/>
              <a:t>‹#›</a:t>
            </a:fld>
            <a:endParaRPr lang="en-CA"/>
          </a:p>
        </p:txBody>
      </p:sp>
    </p:spTree>
    <p:extLst>
      <p:ext uri="{BB962C8B-B14F-4D97-AF65-F5344CB8AC3E}">
        <p14:creationId xmlns:p14="http://schemas.microsoft.com/office/powerpoint/2010/main" val="1140125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1B3212-AAB9-471B-A7F7-CB6C90A66831}" type="datetimeFigureOut">
              <a:rPr lang="en-CA" smtClean="0"/>
              <a:t>05/06/2019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F4C23CA-FAA7-4773-B74E-5D0611141B42}" type="slidenum">
              <a:rPr lang="en-CA" smtClean="0"/>
              <a:t>‹#›</a:t>
            </a:fld>
            <a:endParaRPr lang="en-CA"/>
          </a:p>
        </p:txBody>
      </p:sp>
    </p:spTree>
    <p:extLst>
      <p:ext uri="{BB962C8B-B14F-4D97-AF65-F5344CB8AC3E}">
        <p14:creationId xmlns:p14="http://schemas.microsoft.com/office/powerpoint/2010/main" val="68122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9C1B3212-AAB9-471B-A7F7-CB6C90A66831}" type="datetimeFigureOut">
              <a:rPr lang="en-CA" smtClean="0"/>
              <a:t>05/06/2019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F4C23CA-FAA7-4773-B74E-5D0611141B42}" type="slidenum">
              <a:rPr lang="en-CA" smtClean="0"/>
              <a:t>‹#›</a:t>
            </a:fld>
            <a:endParaRPr lang="en-CA"/>
          </a:p>
        </p:txBody>
      </p:sp>
    </p:spTree>
    <p:extLst>
      <p:ext uri="{BB962C8B-B14F-4D97-AF65-F5344CB8AC3E}">
        <p14:creationId xmlns:p14="http://schemas.microsoft.com/office/powerpoint/2010/main" val="2888734104"/>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9C1B3212-AAB9-471B-A7F7-CB6C90A66831}" type="datetimeFigureOut">
              <a:rPr lang="en-CA" smtClean="0"/>
              <a:t>05/06/2019</a:t>
            </a:fld>
            <a:endParaRPr lang="en-CA"/>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CA"/>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BF4C23CA-FAA7-4773-B74E-5D0611141B42}" type="slidenum">
              <a:rPr lang="en-CA" smtClean="0"/>
              <a:t>‹#›</a:t>
            </a:fld>
            <a:endParaRPr lang="en-CA"/>
          </a:p>
        </p:txBody>
      </p:sp>
    </p:spTree>
    <p:extLst>
      <p:ext uri="{BB962C8B-B14F-4D97-AF65-F5344CB8AC3E}">
        <p14:creationId xmlns:p14="http://schemas.microsoft.com/office/powerpoint/2010/main" val="311386170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9C1B3212-AAB9-471B-A7F7-CB6C90A66831}" type="datetimeFigureOut">
              <a:rPr lang="en-CA" smtClean="0"/>
              <a:t>05/06/2019</a:t>
            </a:fld>
            <a:endParaRPr lang="en-CA"/>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CA"/>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BF4C23CA-FAA7-4773-B74E-5D0611141B42}" type="slidenum">
              <a:rPr lang="en-CA" smtClean="0"/>
              <a:t>‹#›</a:t>
            </a:fld>
            <a:endParaRPr lang="en-CA"/>
          </a:p>
        </p:txBody>
      </p:sp>
    </p:spTree>
    <p:extLst>
      <p:ext uri="{BB962C8B-B14F-4D97-AF65-F5344CB8AC3E}">
        <p14:creationId xmlns:p14="http://schemas.microsoft.com/office/powerpoint/2010/main" val="2151540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9C1B3212-AAB9-471B-A7F7-CB6C90A66831}" type="datetimeFigureOut">
              <a:rPr lang="en-CA" smtClean="0"/>
              <a:t>05/06/2019</a:t>
            </a:fld>
            <a:endParaRPr lang="en-CA"/>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CA"/>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BF4C23CA-FAA7-4773-B74E-5D0611141B42}" type="slidenum">
              <a:rPr lang="en-CA" smtClean="0"/>
              <a:t>‹#›</a:t>
            </a:fld>
            <a:endParaRPr lang="en-CA"/>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2803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400" dirty="0" smtClean="0"/>
              <a:t>LAWR4S </a:t>
            </a:r>
            <a:br>
              <a:rPr lang="en-CA" sz="4400" dirty="0" smtClean="0"/>
            </a:br>
            <a:r>
              <a:rPr lang="en-CA" sz="4400" dirty="0" smtClean="0"/>
              <a:t>Exam Review</a:t>
            </a:r>
            <a:endParaRPr lang="en-CA" sz="4400" dirty="0"/>
          </a:p>
        </p:txBody>
      </p:sp>
      <p:sp>
        <p:nvSpPr>
          <p:cNvPr id="3" name="Subtitle 2"/>
          <p:cNvSpPr>
            <a:spLocks noGrp="1"/>
          </p:cNvSpPr>
          <p:nvPr>
            <p:ph type="subTitle" idx="1"/>
          </p:nvPr>
        </p:nvSpPr>
        <p:spPr/>
        <p:txBody>
          <a:bodyPr>
            <a:normAutofit/>
          </a:bodyPr>
          <a:lstStyle/>
          <a:p>
            <a:r>
              <a:rPr lang="en-CA" sz="2800" dirty="0" smtClean="0"/>
              <a:t>Study Notes and Hints</a:t>
            </a:r>
            <a:endParaRPr lang="en-CA" sz="2800" dirty="0"/>
          </a:p>
        </p:txBody>
      </p:sp>
    </p:spTree>
    <p:extLst>
      <p:ext uri="{BB962C8B-B14F-4D97-AF65-F5344CB8AC3E}">
        <p14:creationId xmlns:p14="http://schemas.microsoft.com/office/powerpoint/2010/main" val="1212367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828" y="284566"/>
            <a:ext cx="9339443" cy="819021"/>
          </a:xfrm>
        </p:spPr>
        <p:txBody>
          <a:bodyPr>
            <a:normAutofit/>
          </a:bodyPr>
          <a:lstStyle/>
          <a:p>
            <a:r>
              <a:rPr lang="en-CA" dirty="0" smtClean="0"/>
              <a:t>Day </a:t>
            </a:r>
            <a:r>
              <a:rPr lang="en-CA" dirty="0"/>
              <a:t>2: Long Answer Component</a:t>
            </a:r>
          </a:p>
        </p:txBody>
      </p:sp>
      <p:sp>
        <p:nvSpPr>
          <p:cNvPr id="3" name="Content Placeholder 2"/>
          <p:cNvSpPr>
            <a:spLocks noGrp="1"/>
          </p:cNvSpPr>
          <p:nvPr>
            <p:ph idx="1"/>
          </p:nvPr>
        </p:nvSpPr>
        <p:spPr>
          <a:xfrm>
            <a:off x="2238703" y="1103587"/>
            <a:ext cx="9711559" cy="5754413"/>
          </a:xfrm>
        </p:spPr>
        <p:txBody>
          <a:bodyPr>
            <a:noAutofit/>
          </a:bodyPr>
          <a:lstStyle/>
          <a:p>
            <a:pPr marL="0" indent="0">
              <a:buNone/>
            </a:pPr>
            <a:r>
              <a:rPr lang="en-CA" sz="2800" b="1" i="1" dirty="0"/>
              <a:t>N/B </a:t>
            </a:r>
            <a:r>
              <a:rPr lang="en-CA" sz="2800" i="1" dirty="0"/>
              <a:t>You will be graded using the PEE Model– Point, Evidence (x2or3), and Explain </a:t>
            </a:r>
            <a:r>
              <a:rPr lang="en-CA" sz="2800" dirty="0"/>
              <a:t> </a:t>
            </a:r>
            <a:r>
              <a:rPr lang="en-CA" sz="2800" i="1" dirty="0" smtClean="0"/>
              <a:t>(</a:t>
            </a:r>
            <a:r>
              <a:rPr lang="en-CA" sz="2800" i="1" dirty="0"/>
              <a:t>x2or3) </a:t>
            </a:r>
            <a:endParaRPr lang="en-CA" sz="2800" dirty="0"/>
          </a:p>
          <a:p>
            <a:pPr marL="0" indent="0">
              <a:buNone/>
            </a:pPr>
            <a:endParaRPr lang="en-CA" sz="400" b="1" i="1" dirty="0" smtClean="0"/>
          </a:p>
          <a:p>
            <a:pPr marL="0" indent="0">
              <a:buNone/>
            </a:pPr>
            <a:endParaRPr lang="en-CA" sz="400" b="1" i="1" dirty="0"/>
          </a:p>
          <a:p>
            <a:pPr marL="0" indent="0">
              <a:buNone/>
            </a:pPr>
            <a:endParaRPr lang="en-CA" sz="400" b="1" i="1" dirty="0" smtClean="0"/>
          </a:p>
          <a:p>
            <a:pPr marL="0" indent="0">
              <a:buNone/>
            </a:pPr>
            <a:r>
              <a:rPr lang="en-CA" sz="2800" b="1" i="1" dirty="0" smtClean="0"/>
              <a:t>Please </a:t>
            </a:r>
            <a:r>
              <a:rPr lang="en-CA" sz="2800" b="1" i="1" dirty="0"/>
              <a:t>craft your answers accordingly. Use paragraphs! </a:t>
            </a:r>
            <a:endParaRPr lang="en-CA" sz="2800" dirty="0"/>
          </a:p>
          <a:p>
            <a:pPr marL="0" indent="0">
              <a:buNone/>
            </a:pPr>
            <a:endParaRPr lang="en-CA" sz="400" b="1" dirty="0" smtClean="0"/>
          </a:p>
          <a:p>
            <a:pPr marL="0" indent="0">
              <a:buNone/>
            </a:pPr>
            <a:endParaRPr lang="en-CA" sz="400" b="1" dirty="0"/>
          </a:p>
          <a:p>
            <a:pPr marL="0" indent="0">
              <a:buNone/>
            </a:pPr>
            <a:r>
              <a:rPr lang="en-CA" sz="2800" b="1" dirty="0" smtClean="0"/>
              <a:t>Please </a:t>
            </a:r>
            <a:r>
              <a:rPr lang="en-CA" sz="2800" b="1" dirty="0"/>
              <a:t>note that your answers need to be LEGIBLE. Use only </a:t>
            </a:r>
            <a:r>
              <a:rPr lang="en-CA" sz="2800" b="1" dirty="0">
                <a:solidFill>
                  <a:srgbClr val="0070C0"/>
                </a:solidFill>
              </a:rPr>
              <a:t>BLUE</a:t>
            </a:r>
            <a:r>
              <a:rPr lang="en-CA" sz="2800" b="1" dirty="0"/>
              <a:t> or </a:t>
            </a:r>
            <a:r>
              <a:rPr lang="en-CA" sz="2800" b="1" dirty="0">
                <a:solidFill>
                  <a:schemeClr val="tx2"/>
                </a:solidFill>
              </a:rPr>
              <a:t>BLACK </a:t>
            </a:r>
            <a:r>
              <a:rPr lang="en-CA" sz="2800" b="1" dirty="0"/>
              <a:t>ink and double – space your responses. Please number the questions which you have chosen to respond to. Each question is worth </a:t>
            </a:r>
            <a:r>
              <a:rPr lang="en-CA" sz="2800" b="1" dirty="0">
                <a:solidFill>
                  <a:schemeClr val="tx1"/>
                </a:solidFill>
              </a:rPr>
              <a:t>10 marks </a:t>
            </a:r>
            <a:r>
              <a:rPr lang="en-CA" sz="2800" b="1" dirty="0"/>
              <a:t>so ensure that you have a well-organized and detailed response for each. If your thoughts are too brief, your mark will reflect this. </a:t>
            </a:r>
            <a:endParaRPr lang="en-CA" sz="2800" dirty="0"/>
          </a:p>
        </p:txBody>
      </p:sp>
    </p:spTree>
    <p:extLst>
      <p:ext uri="{BB962C8B-B14F-4D97-AF65-F5344CB8AC3E}">
        <p14:creationId xmlns:p14="http://schemas.microsoft.com/office/powerpoint/2010/main" val="2555921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Third Day will be used to complete the LONG ANSWER Component </a:t>
            </a:r>
            <a:endParaRPr lang="en-CA" dirty="0"/>
          </a:p>
        </p:txBody>
      </p:sp>
      <p:sp>
        <p:nvSpPr>
          <p:cNvPr id="3" name="Text Placeholder 2"/>
          <p:cNvSpPr>
            <a:spLocks noGrp="1"/>
          </p:cNvSpPr>
          <p:nvPr>
            <p:ph type="body" idx="1"/>
          </p:nvPr>
        </p:nvSpPr>
        <p:spPr>
          <a:xfrm>
            <a:off x="3162301" y="4176131"/>
            <a:ext cx="5524499" cy="1038807"/>
          </a:xfrm>
        </p:spPr>
        <p:txBody>
          <a:bodyPr>
            <a:normAutofit/>
          </a:bodyPr>
          <a:lstStyle/>
          <a:p>
            <a:r>
              <a:rPr lang="en-CA" sz="2200" dirty="0" smtClean="0"/>
              <a:t>If you do not require this extra day, you will be directed to the LIBRARY for study purposes.</a:t>
            </a:r>
            <a:endParaRPr lang="en-CA" sz="2200" dirty="0"/>
          </a:p>
        </p:txBody>
      </p:sp>
    </p:spTree>
    <p:extLst>
      <p:ext uri="{BB962C8B-B14F-4D97-AF65-F5344CB8AC3E}">
        <p14:creationId xmlns:p14="http://schemas.microsoft.com/office/powerpoint/2010/main" val="2110241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2386" y="1830579"/>
            <a:ext cx="6180083" cy="3529697"/>
          </a:xfrm>
        </p:spPr>
        <p:txBody>
          <a:bodyPr>
            <a:normAutofit fontScale="90000"/>
          </a:bodyPr>
          <a:lstStyle/>
          <a:p>
            <a:r>
              <a:rPr lang="en-CA" dirty="0" smtClean="0"/>
              <a:t>The LAW 40S Exam </a:t>
            </a:r>
            <a:br>
              <a:rPr lang="en-CA" dirty="0" smtClean="0"/>
            </a:br>
            <a:r>
              <a:rPr lang="en-CA" dirty="0" smtClean="0"/>
              <a:t>will take place </a:t>
            </a:r>
            <a:br>
              <a:rPr lang="en-CA" dirty="0" smtClean="0"/>
            </a:br>
            <a:r>
              <a:rPr lang="en-CA" dirty="0" smtClean="0"/>
              <a:t>IN CLASS</a:t>
            </a:r>
            <a:br>
              <a:rPr lang="en-CA" dirty="0" smtClean="0"/>
            </a:br>
            <a:r>
              <a:rPr lang="en-CA" sz="400" dirty="0" smtClean="0"/>
              <a:t/>
            </a:r>
            <a:br>
              <a:rPr lang="en-CA" sz="400" dirty="0" smtClean="0"/>
            </a:br>
            <a:r>
              <a:rPr lang="en-CA" sz="400" dirty="0"/>
              <a:t/>
            </a:r>
            <a:br>
              <a:rPr lang="en-CA" sz="400" dirty="0"/>
            </a:br>
            <a:r>
              <a:rPr lang="en-CA" sz="400" dirty="0" smtClean="0"/>
              <a:t/>
            </a:r>
            <a:br>
              <a:rPr lang="en-CA" sz="400" dirty="0" smtClean="0"/>
            </a:br>
            <a:r>
              <a:rPr lang="en-CA" dirty="0" smtClean="0"/>
              <a:t>over a THREE day period</a:t>
            </a:r>
            <a:br>
              <a:rPr lang="en-CA" dirty="0" smtClean="0"/>
            </a:br>
            <a:r>
              <a:rPr lang="en-CA" sz="800" dirty="0" smtClean="0"/>
              <a:t/>
            </a:r>
            <a:br>
              <a:rPr lang="en-CA" sz="800" dirty="0" smtClean="0"/>
            </a:br>
            <a:r>
              <a:rPr lang="en-CA" sz="800" dirty="0"/>
              <a:t/>
            </a:r>
            <a:br>
              <a:rPr lang="en-CA" sz="800" dirty="0"/>
            </a:br>
            <a:r>
              <a:rPr lang="en-CA" sz="2700" dirty="0" smtClean="0"/>
              <a:t>It will consist of TWO </a:t>
            </a:r>
            <a:r>
              <a:rPr lang="en-CA" sz="2700" smtClean="0"/>
              <a:t>parts </a:t>
            </a:r>
            <a:br>
              <a:rPr lang="en-CA" sz="2700" smtClean="0"/>
            </a:br>
            <a:r>
              <a:rPr lang="en-CA" sz="2700" smtClean="0"/>
              <a:t>written </a:t>
            </a:r>
            <a:r>
              <a:rPr lang="en-CA" sz="2700" dirty="0" smtClean="0"/>
              <a:t>over THREE days</a:t>
            </a:r>
            <a:endParaRPr lang="en-CA" sz="2700" dirty="0"/>
          </a:p>
        </p:txBody>
      </p:sp>
    </p:spTree>
    <p:extLst>
      <p:ext uri="{BB962C8B-B14F-4D97-AF65-F5344CB8AC3E}">
        <p14:creationId xmlns:p14="http://schemas.microsoft.com/office/powerpoint/2010/main" val="285386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9111155" cy="1560716"/>
          </a:xfrm>
        </p:spPr>
        <p:txBody>
          <a:bodyPr/>
          <a:lstStyle/>
          <a:p>
            <a:r>
              <a:rPr lang="en-CA" dirty="0" smtClean="0"/>
              <a:t>Day 1: Section 1: Multiple Choice</a:t>
            </a:r>
            <a:endParaRPr lang="en-CA" dirty="0"/>
          </a:p>
        </p:txBody>
      </p:sp>
      <p:sp>
        <p:nvSpPr>
          <p:cNvPr id="3" name="Content Placeholder 2"/>
          <p:cNvSpPr>
            <a:spLocks noGrp="1"/>
          </p:cNvSpPr>
          <p:nvPr>
            <p:ph idx="1"/>
          </p:nvPr>
        </p:nvSpPr>
        <p:spPr>
          <a:xfrm>
            <a:off x="2617076" y="1655379"/>
            <a:ext cx="9427779" cy="5202621"/>
          </a:xfrm>
        </p:spPr>
        <p:txBody>
          <a:bodyPr>
            <a:normAutofit/>
          </a:bodyPr>
          <a:lstStyle/>
          <a:p>
            <a:r>
              <a:rPr lang="en-CA" sz="2600" b="1" dirty="0" smtClean="0"/>
              <a:t>30 </a:t>
            </a:r>
            <a:r>
              <a:rPr lang="en-CA" sz="2600" b="1" dirty="0" smtClean="0"/>
              <a:t>Multiple </a:t>
            </a:r>
            <a:r>
              <a:rPr lang="en-CA" sz="2600" b="1" dirty="0"/>
              <a:t>C</a:t>
            </a:r>
            <a:r>
              <a:rPr lang="en-CA" sz="2600" b="1" dirty="0" smtClean="0"/>
              <a:t>hoice </a:t>
            </a:r>
            <a:r>
              <a:rPr lang="en-CA" sz="2600" b="1" dirty="0"/>
              <a:t>Q</a:t>
            </a:r>
            <a:r>
              <a:rPr lang="en-CA" sz="2600" b="1" dirty="0" smtClean="0"/>
              <a:t>uestions</a:t>
            </a:r>
            <a:r>
              <a:rPr lang="en-CA" sz="2600" dirty="0" smtClean="0"/>
              <a:t> </a:t>
            </a:r>
            <a:r>
              <a:rPr lang="en-CA" sz="2600" dirty="0" smtClean="0"/>
              <a:t>based on your previous unit quizzes</a:t>
            </a:r>
          </a:p>
          <a:p>
            <a:pPr marL="0" indent="0">
              <a:buNone/>
            </a:pPr>
            <a:r>
              <a:rPr lang="en-CA" sz="2600" dirty="0" smtClean="0"/>
              <a:t>Hint: Go back and study the previous quizzes, online and via your completed tests</a:t>
            </a:r>
          </a:p>
          <a:p>
            <a:pPr marL="0" indent="0">
              <a:buNone/>
            </a:pPr>
            <a:r>
              <a:rPr lang="en-CA" sz="2400" dirty="0" smtClean="0"/>
              <a:t>Example:</a:t>
            </a:r>
          </a:p>
          <a:p>
            <a:pPr marL="0" indent="0">
              <a:buNone/>
            </a:pPr>
            <a:endParaRPr lang="en-CA" sz="3200" dirty="0"/>
          </a:p>
        </p:txBody>
      </p:sp>
      <p:graphicFrame>
        <p:nvGraphicFramePr>
          <p:cNvPr id="4" name="Table 3"/>
          <p:cNvGraphicFramePr>
            <a:graphicFrameLocks noGrp="1"/>
          </p:cNvGraphicFramePr>
          <p:nvPr>
            <p:extLst>
              <p:ext uri="{D42A27DB-BD31-4B8C-83A1-F6EECF244321}">
                <p14:modId xmlns:p14="http://schemas.microsoft.com/office/powerpoint/2010/main" val="2496955952"/>
              </p:ext>
            </p:extLst>
          </p:nvPr>
        </p:nvGraphicFramePr>
        <p:xfrm>
          <a:off x="3231055" y="5080628"/>
          <a:ext cx="8659930" cy="1231586"/>
        </p:xfrm>
        <a:graphic>
          <a:graphicData uri="http://schemas.openxmlformats.org/drawingml/2006/table">
            <a:tbl>
              <a:tblPr>
                <a:tableStyleId>{5C22544A-7EE6-4342-B048-85BDC9FD1C3A}</a:tableStyleId>
              </a:tblPr>
              <a:tblGrid>
                <a:gridCol w="439965">
                  <a:extLst>
                    <a:ext uri="{9D8B030D-6E8A-4147-A177-3AD203B41FA5}">
                      <a16:colId xmlns:a16="http://schemas.microsoft.com/office/drawing/2014/main" val="2232465899"/>
                    </a:ext>
                  </a:extLst>
                </a:gridCol>
                <a:gridCol w="3890000">
                  <a:extLst>
                    <a:ext uri="{9D8B030D-6E8A-4147-A177-3AD203B41FA5}">
                      <a16:colId xmlns:a16="http://schemas.microsoft.com/office/drawing/2014/main" val="3785853578"/>
                    </a:ext>
                  </a:extLst>
                </a:gridCol>
                <a:gridCol w="439965">
                  <a:extLst>
                    <a:ext uri="{9D8B030D-6E8A-4147-A177-3AD203B41FA5}">
                      <a16:colId xmlns:a16="http://schemas.microsoft.com/office/drawing/2014/main" val="974221097"/>
                    </a:ext>
                  </a:extLst>
                </a:gridCol>
                <a:gridCol w="3890000">
                  <a:extLst>
                    <a:ext uri="{9D8B030D-6E8A-4147-A177-3AD203B41FA5}">
                      <a16:colId xmlns:a16="http://schemas.microsoft.com/office/drawing/2014/main" val="1063133764"/>
                    </a:ext>
                  </a:extLst>
                </a:gridCol>
              </a:tblGrid>
              <a:tr h="615793">
                <a:tc>
                  <a:txBody>
                    <a:bodyPr/>
                    <a:lstStyle/>
                    <a:p>
                      <a:pPr>
                        <a:spcAft>
                          <a:spcPts val="0"/>
                        </a:spcAft>
                      </a:pPr>
                      <a:r>
                        <a:rPr lang="en-US" sz="1300">
                          <a:effectLst/>
                        </a:rPr>
                        <a:t>a.</a:t>
                      </a:r>
                      <a:endParaRPr lang="en-CA" sz="1000">
                        <a:effectLst/>
                        <a:latin typeface="Times New Roman" panose="02020603050405020304" pitchFamily="18" charset="0"/>
                        <a:ea typeface="Times New Roman" panose="02020603050405020304" pitchFamily="18" charset="0"/>
                      </a:endParaRPr>
                    </a:p>
                  </a:txBody>
                  <a:tcPr marL="28575" marR="28575" marT="0" marB="0"/>
                </a:tc>
                <a:tc>
                  <a:txBody>
                    <a:bodyPr/>
                    <a:lstStyle/>
                    <a:p>
                      <a:pPr>
                        <a:spcAft>
                          <a:spcPts val="0"/>
                        </a:spcAft>
                      </a:pPr>
                      <a:r>
                        <a:rPr lang="en-US" sz="2000" b="1" dirty="0">
                          <a:effectLst/>
                        </a:rPr>
                        <a:t>increases.</a:t>
                      </a:r>
                      <a:endParaRPr lang="en-CA" sz="2000" b="1" dirty="0">
                        <a:effectLst/>
                        <a:latin typeface="Times New Roman" panose="02020603050405020304" pitchFamily="18" charset="0"/>
                        <a:ea typeface="Times New Roman" panose="02020603050405020304" pitchFamily="18" charset="0"/>
                      </a:endParaRPr>
                    </a:p>
                  </a:txBody>
                  <a:tcPr marL="28575" marR="28575" marT="0" marB="0"/>
                </a:tc>
                <a:tc>
                  <a:txBody>
                    <a:bodyPr/>
                    <a:lstStyle/>
                    <a:p>
                      <a:pPr>
                        <a:spcAft>
                          <a:spcPts val="0"/>
                        </a:spcAft>
                      </a:pPr>
                      <a:r>
                        <a:rPr lang="en-US" sz="2000" b="1">
                          <a:effectLst/>
                        </a:rPr>
                        <a:t>c.</a:t>
                      </a:r>
                      <a:endParaRPr lang="en-CA" sz="2000" b="1">
                        <a:effectLst/>
                        <a:latin typeface="Times New Roman" panose="02020603050405020304" pitchFamily="18" charset="0"/>
                        <a:ea typeface="Times New Roman" panose="02020603050405020304" pitchFamily="18" charset="0"/>
                      </a:endParaRPr>
                    </a:p>
                  </a:txBody>
                  <a:tcPr marL="28575" marR="28575" marT="0" marB="0"/>
                </a:tc>
                <a:tc>
                  <a:txBody>
                    <a:bodyPr/>
                    <a:lstStyle/>
                    <a:p>
                      <a:pPr>
                        <a:spcAft>
                          <a:spcPts val="0"/>
                        </a:spcAft>
                      </a:pPr>
                      <a:r>
                        <a:rPr lang="en-US" sz="2000" b="1" dirty="0">
                          <a:effectLst/>
                        </a:rPr>
                        <a:t>stays the same.</a:t>
                      </a:r>
                      <a:endParaRPr lang="en-CA" sz="2000" b="1" dirty="0">
                        <a:effectLst/>
                        <a:latin typeface="Times New Roman" panose="02020603050405020304" pitchFamily="18" charset="0"/>
                        <a:ea typeface="Times New Roman" panose="02020603050405020304" pitchFamily="18" charset="0"/>
                      </a:endParaRPr>
                    </a:p>
                  </a:txBody>
                  <a:tcPr marL="28575" marR="28575" marT="0" marB="0"/>
                </a:tc>
                <a:extLst>
                  <a:ext uri="{0D108BD9-81ED-4DB2-BD59-A6C34878D82A}">
                    <a16:rowId xmlns:a16="http://schemas.microsoft.com/office/drawing/2014/main" val="94979660"/>
                  </a:ext>
                </a:extLst>
              </a:tr>
              <a:tr h="615793">
                <a:tc>
                  <a:txBody>
                    <a:bodyPr/>
                    <a:lstStyle/>
                    <a:p>
                      <a:pPr>
                        <a:spcAft>
                          <a:spcPts val="0"/>
                        </a:spcAft>
                      </a:pPr>
                      <a:r>
                        <a:rPr lang="en-US" sz="1300">
                          <a:effectLst/>
                        </a:rPr>
                        <a:t>b.</a:t>
                      </a:r>
                      <a:endParaRPr lang="en-CA" sz="1000">
                        <a:effectLst/>
                        <a:latin typeface="Times New Roman" panose="02020603050405020304" pitchFamily="18" charset="0"/>
                        <a:ea typeface="Times New Roman" panose="02020603050405020304" pitchFamily="18" charset="0"/>
                      </a:endParaRPr>
                    </a:p>
                  </a:txBody>
                  <a:tcPr marL="28575" marR="28575" marT="0" marB="0"/>
                </a:tc>
                <a:tc>
                  <a:txBody>
                    <a:bodyPr/>
                    <a:lstStyle/>
                    <a:p>
                      <a:pPr>
                        <a:spcAft>
                          <a:spcPts val="0"/>
                        </a:spcAft>
                      </a:pPr>
                      <a:r>
                        <a:rPr lang="en-US" sz="2000" b="1" dirty="0">
                          <a:effectLst/>
                        </a:rPr>
                        <a:t>decreases.</a:t>
                      </a:r>
                      <a:endParaRPr lang="en-CA" sz="2000" b="1" dirty="0">
                        <a:effectLst/>
                        <a:latin typeface="Times New Roman" panose="02020603050405020304" pitchFamily="18" charset="0"/>
                        <a:ea typeface="Times New Roman" panose="02020603050405020304" pitchFamily="18" charset="0"/>
                      </a:endParaRPr>
                    </a:p>
                  </a:txBody>
                  <a:tcPr marL="28575" marR="28575" marT="0" marB="0"/>
                </a:tc>
                <a:tc>
                  <a:txBody>
                    <a:bodyPr/>
                    <a:lstStyle/>
                    <a:p>
                      <a:pPr>
                        <a:spcAft>
                          <a:spcPts val="0"/>
                        </a:spcAft>
                      </a:pPr>
                      <a:r>
                        <a:rPr lang="en-US" sz="2000" b="1" dirty="0">
                          <a:effectLst/>
                        </a:rPr>
                        <a:t>d.</a:t>
                      </a:r>
                      <a:endParaRPr lang="en-CA" sz="2000" b="1" dirty="0">
                        <a:effectLst/>
                        <a:latin typeface="Times New Roman" panose="02020603050405020304" pitchFamily="18" charset="0"/>
                        <a:ea typeface="Times New Roman" panose="02020603050405020304" pitchFamily="18" charset="0"/>
                      </a:endParaRPr>
                    </a:p>
                  </a:txBody>
                  <a:tcPr marL="28575" marR="28575" marT="0" marB="0"/>
                </a:tc>
                <a:tc>
                  <a:txBody>
                    <a:bodyPr/>
                    <a:lstStyle/>
                    <a:p>
                      <a:pPr>
                        <a:spcAft>
                          <a:spcPts val="0"/>
                        </a:spcAft>
                      </a:pPr>
                      <a:r>
                        <a:rPr lang="en-US" sz="2000" b="1" dirty="0">
                          <a:effectLst/>
                        </a:rPr>
                        <a:t>eventually disappears.</a:t>
                      </a:r>
                      <a:endParaRPr lang="en-CA" sz="2000" b="1" dirty="0">
                        <a:effectLst/>
                        <a:latin typeface="Times New Roman" panose="02020603050405020304" pitchFamily="18" charset="0"/>
                        <a:ea typeface="Times New Roman" panose="02020603050405020304" pitchFamily="18" charset="0"/>
                      </a:endParaRPr>
                    </a:p>
                  </a:txBody>
                  <a:tcPr marL="28575" marR="28575" marT="0" marB="0"/>
                </a:tc>
                <a:extLst>
                  <a:ext uri="{0D108BD9-81ED-4DB2-BD59-A6C34878D82A}">
                    <a16:rowId xmlns:a16="http://schemas.microsoft.com/office/drawing/2014/main" val="52304511"/>
                  </a:ext>
                </a:extLst>
              </a:tr>
            </a:tbl>
          </a:graphicData>
        </a:graphic>
      </p:graphicFrame>
      <p:sp>
        <p:nvSpPr>
          <p:cNvPr id="5" name="Rectangle 1"/>
          <p:cNvSpPr>
            <a:spLocks noChangeArrowheads="1"/>
          </p:cNvSpPr>
          <p:nvPr/>
        </p:nvSpPr>
        <p:spPr bwMode="auto">
          <a:xfrm>
            <a:off x="3231055" y="4249631"/>
            <a:ext cx="8813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4300" algn="r"/>
              </a:tabLst>
              <a:defRPr>
                <a:solidFill>
                  <a:schemeClr val="tx1"/>
                </a:solidFill>
                <a:latin typeface="Arial" panose="020B0604020202020204" pitchFamily="34" charset="0"/>
              </a:defRPr>
            </a:lvl1pPr>
            <a:lvl2pPr eaLnBrk="0" fontAlgn="base" hangingPunct="0">
              <a:spcBef>
                <a:spcPct val="0"/>
              </a:spcBef>
              <a:spcAft>
                <a:spcPct val="0"/>
              </a:spcAft>
              <a:tabLst>
                <a:tab pos="-114300" algn="r"/>
              </a:tabLst>
              <a:defRPr>
                <a:solidFill>
                  <a:schemeClr val="tx1"/>
                </a:solidFill>
                <a:latin typeface="Arial" panose="020B0604020202020204" pitchFamily="34" charset="0"/>
              </a:defRPr>
            </a:lvl2pPr>
            <a:lvl3pPr eaLnBrk="0" fontAlgn="base" hangingPunct="0">
              <a:spcBef>
                <a:spcPct val="0"/>
              </a:spcBef>
              <a:spcAft>
                <a:spcPct val="0"/>
              </a:spcAft>
              <a:tabLst>
                <a:tab pos="-114300" algn="r"/>
              </a:tabLst>
              <a:defRPr>
                <a:solidFill>
                  <a:schemeClr val="tx1"/>
                </a:solidFill>
                <a:latin typeface="Arial" panose="020B0604020202020204" pitchFamily="34" charset="0"/>
              </a:defRPr>
            </a:lvl3pPr>
            <a:lvl4pPr eaLnBrk="0" fontAlgn="base" hangingPunct="0">
              <a:spcBef>
                <a:spcPct val="0"/>
              </a:spcBef>
              <a:spcAft>
                <a:spcPct val="0"/>
              </a:spcAft>
              <a:tabLst>
                <a:tab pos="-114300" algn="r"/>
              </a:tabLst>
              <a:defRPr>
                <a:solidFill>
                  <a:schemeClr val="tx1"/>
                </a:solidFill>
                <a:latin typeface="Arial" panose="020B0604020202020204" pitchFamily="34" charset="0"/>
              </a:defRPr>
            </a:lvl4pPr>
            <a:lvl5pPr eaLnBrk="0" fontAlgn="base" hangingPunct="0">
              <a:spcBef>
                <a:spcPct val="0"/>
              </a:spcBef>
              <a:spcAft>
                <a:spcPct val="0"/>
              </a:spcAft>
              <a:tabLst>
                <a:tab pos="-114300" algn="r"/>
              </a:tabLst>
              <a:defRPr>
                <a:solidFill>
                  <a:schemeClr val="tx1"/>
                </a:solidFill>
                <a:latin typeface="Arial" panose="020B0604020202020204" pitchFamily="34" charset="0"/>
              </a:defRPr>
            </a:lvl5pPr>
            <a:lvl6pPr eaLnBrk="0" fontAlgn="base" hangingPunct="0">
              <a:spcBef>
                <a:spcPct val="0"/>
              </a:spcBef>
              <a:spcAft>
                <a:spcPct val="0"/>
              </a:spcAft>
              <a:tabLst>
                <a:tab pos="-114300" algn="r"/>
              </a:tabLst>
              <a:defRPr>
                <a:solidFill>
                  <a:schemeClr val="tx1"/>
                </a:solidFill>
                <a:latin typeface="Arial" panose="020B0604020202020204" pitchFamily="34" charset="0"/>
              </a:defRPr>
            </a:lvl6pPr>
            <a:lvl7pPr eaLnBrk="0" fontAlgn="base" hangingPunct="0">
              <a:spcBef>
                <a:spcPct val="0"/>
              </a:spcBef>
              <a:spcAft>
                <a:spcPct val="0"/>
              </a:spcAft>
              <a:tabLst>
                <a:tab pos="-114300" algn="r"/>
              </a:tabLst>
              <a:defRPr>
                <a:solidFill>
                  <a:schemeClr val="tx1"/>
                </a:solidFill>
                <a:latin typeface="Arial" panose="020B0604020202020204" pitchFamily="34" charset="0"/>
              </a:defRPr>
            </a:lvl7pPr>
            <a:lvl8pPr eaLnBrk="0" fontAlgn="base" hangingPunct="0">
              <a:spcBef>
                <a:spcPct val="0"/>
              </a:spcBef>
              <a:spcAft>
                <a:spcPct val="0"/>
              </a:spcAft>
              <a:tabLst>
                <a:tab pos="-114300" algn="r"/>
              </a:tabLst>
              <a:defRPr>
                <a:solidFill>
                  <a:schemeClr val="tx1"/>
                </a:solidFill>
                <a:latin typeface="Arial" panose="020B0604020202020204" pitchFamily="34" charset="0"/>
              </a:defRPr>
            </a:lvl8pPr>
            <a:lvl9pPr eaLnBrk="0" fontAlgn="base" hangingPunct="0">
              <a:spcBef>
                <a:spcPct val="0"/>
              </a:spcBef>
              <a:spcAft>
                <a:spcPct val="0"/>
              </a:spcAft>
              <a:tabLst>
                <a:tab pos="-1143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14300" algn="r"/>
              </a:tabLst>
            </a:pPr>
            <a:r>
              <a:rPr kumimoji="0" lang="en-US" altLang="en-US" sz="2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rPr>
              <a:t>As a society increases in numbers, the need for law. Answer: A</a:t>
            </a:r>
            <a:endParaRPr kumimoji="0" lang="en-CA"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14300" algn="r"/>
              </a:tabLst>
            </a:pPr>
            <a:endParaRPr kumimoji="0" lang="en-CA" alt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845888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9105900" cy="1102800"/>
          </a:xfrm>
        </p:spPr>
        <p:txBody>
          <a:bodyPr/>
          <a:lstStyle/>
          <a:p>
            <a:r>
              <a:rPr lang="en-CA" dirty="0" smtClean="0"/>
              <a:t>Day 1: Section 2: </a:t>
            </a:r>
            <a:r>
              <a:rPr lang="en-CA" dirty="0"/>
              <a:t>3</a:t>
            </a:r>
            <a:r>
              <a:rPr lang="en-CA" dirty="0" smtClean="0"/>
              <a:t>0 True &amp; False</a:t>
            </a:r>
            <a:endParaRPr lang="en-CA" dirty="0"/>
          </a:p>
        </p:txBody>
      </p:sp>
      <p:sp>
        <p:nvSpPr>
          <p:cNvPr id="3" name="Content Placeholder 2"/>
          <p:cNvSpPr>
            <a:spLocks noGrp="1"/>
          </p:cNvSpPr>
          <p:nvPr>
            <p:ph idx="1"/>
          </p:nvPr>
        </p:nvSpPr>
        <p:spPr>
          <a:xfrm>
            <a:off x="2191407" y="1481959"/>
            <a:ext cx="9848193" cy="5376041"/>
          </a:xfrm>
        </p:spPr>
        <p:txBody>
          <a:bodyPr>
            <a:normAutofit fontScale="77500" lnSpcReduction="20000"/>
          </a:bodyPr>
          <a:lstStyle/>
          <a:p>
            <a:pPr marL="0" indent="0">
              <a:buNone/>
            </a:pPr>
            <a:r>
              <a:rPr lang="en-CA" sz="2800" dirty="0" smtClean="0"/>
              <a:t>Hint: Study your </a:t>
            </a:r>
            <a:r>
              <a:rPr lang="en-CA" sz="2800" dirty="0" smtClean="0"/>
              <a:t>Previous </a:t>
            </a:r>
            <a:r>
              <a:rPr lang="en-CA" sz="2800" dirty="0"/>
              <a:t>Q</a:t>
            </a:r>
            <a:r>
              <a:rPr lang="en-CA" sz="2800" dirty="0" smtClean="0"/>
              <a:t>uizzes </a:t>
            </a:r>
            <a:r>
              <a:rPr lang="en-CA" sz="2800" dirty="0" smtClean="0"/>
              <a:t>and take the </a:t>
            </a:r>
            <a:r>
              <a:rPr lang="en-CA" sz="2800" dirty="0" smtClean="0"/>
              <a:t>Self </a:t>
            </a:r>
            <a:r>
              <a:rPr lang="en-CA" sz="2800" dirty="0"/>
              <a:t>Q</a:t>
            </a:r>
            <a:r>
              <a:rPr lang="en-CA" sz="2800" dirty="0" smtClean="0"/>
              <a:t>uizzes </a:t>
            </a:r>
            <a:r>
              <a:rPr lang="en-CA" sz="2800" dirty="0" smtClean="0"/>
              <a:t>online. </a:t>
            </a:r>
            <a:r>
              <a:rPr lang="en-CA" sz="2800" dirty="0" smtClean="0"/>
              <a:t>You </a:t>
            </a:r>
            <a:r>
              <a:rPr lang="en-CA" sz="2800" dirty="0" smtClean="0"/>
              <a:t>can also look over your </a:t>
            </a:r>
            <a:r>
              <a:rPr lang="en-CA" sz="2800" dirty="0" smtClean="0"/>
              <a:t>Fill–in–the-Blank </a:t>
            </a:r>
            <a:r>
              <a:rPr lang="en-CA" sz="2800" dirty="0" smtClean="0"/>
              <a:t>sections on your previous tests.</a:t>
            </a:r>
          </a:p>
          <a:p>
            <a:pPr marL="0" indent="0">
              <a:buNone/>
            </a:pPr>
            <a:endParaRPr lang="en-CA" sz="400" b="1" dirty="0" smtClean="0"/>
          </a:p>
          <a:p>
            <a:pPr marL="0" indent="0">
              <a:buNone/>
            </a:pPr>
            <a:r>
              <a:rPr lang="en-CA" sz="2800" b="1" dirty="0" smtClean="0"/>
              <a:t>EXAMPLES </a:t>
            </a:r>
            <a:r>
              <a:rPr lang="en-US" dirty="0"/>
              <a:t>	</a:t>
            </a:r>
            <a:endParaRPr lang="en-US" dirty="0" smtClean="0"/>
          </a:p>
          <a:p>
            <a:pPr marL="0" indent="0">
              <a:buNone/>
            </a:pPr>
            <a:r>
              <a:rPr lang="en-US" sz="2900" dirty="0" smtClean="0"/>
              <a:t>31</a:t>
            </a:r>
            <a:r>
              <a:rPr lang="en-US" sz="2900" dirty="0"/>
              <a:t>.	</a:t>
            </a:r>
            <a:r>
              <a:rPr lang="en-US" sz="2900" b="1" dirty="0"/>
              <a:t>Substantive law can be divided into two types, criminal law and </a:t>
            </a:r>
            <a:r>
              <a:rPr lang="en-US" sz="2900" b="1" u="sng" dirty="0"/>
              <a:t>property</a:t>
            </a:r>
            <a:r>
              <a:rPr lang="en-US" sz="2900" b="1" dirty="0"/>
              <a:t> law. </a:t>
            </a:r>
            <a:endParaRPr lang="en-CA" sz="2900" b="1" dirty="0"/>
          </a:p>
          <a:p>
            <a:pPr marL="0" indent="0">
              <a:buNone/>
            </a:pPr>
            <a:r>
              <a:rPr lang="en-US" sz="2900" b="1" dirty="0"/>
              <a:t> </a:t>
            </a:r>
            <a:endParaRPr lang="en-CA" sz="2900" b="1" dirty="0"/>
          </a:p>
          <a:p>
            <a:pPr marL="0" indent="0">
              <a:buNone/>
            </a:pPr>
            <a:r>
              <a:rPr lang="en-US" sz="2900" dirty="0"/>
              <a:t>A. TRUE</a:t>
            </a:r>
            <a:endParaRPr lang="en-CA" sz="2900" dirty="0"/>
          </a:p>
          <a:p>
            <a:pPr marL="0" indent="0">
              <a:buNone/>
            </a:pPr>
            <a:r>
              <a:rPr lang="en-US" sz="2900" dirty="0"/>
              <a:t>B. </a:t>
            </a:r>
            <a:r>
              <a:rPr lang="en-US" sz="2900" b="1" dirty="0"/>
              <a:t>FALSE</a:t>
            </a:r>
            <a:endParaRPr lang="en-CA" sz="2900" b="1" dirty="0"/>
          </a:p>
          <a:p>
            <a:endParaRPr lang="en-CA" dirty="0"/>
          </a:p>
          <a:p>
            <a:pPr marL="0" indent="0">
              <a:buNone/>
            </a:pPr>
            <a:r>
              <a:rPr lang="en-US" sz="2600" dirty="0" smtClean="0"/>
              <a:t>32</a:t>
            </a:r>
            <a:r>
              <a:rPr lang="en-US" sz="2600" dirty="0"/>
              <a:t>.	</a:t>
            </a:r>
            <a:r>
              <a:rPr lang="en-US" sz="2900" b="1" dirty="0"/>
              <a:t>Common law is often called </a:t>
            </a:r>
            <a:r>
              <a:rPr lang="en-US" sz="2900" b="1" u="sng" dirty="0"/>
              <a:t>citation law</a:t>
            </a:r>
            <a:r>
              <a:rPr lang="en-US" sz="2900" b="1" dirty="0"/>
              <a:t>. </a:t>
            </a:r>
            <a:endParaRPr lang="en-CA" sz="2900" b="1" dirty="0"/>
          </a:p>
          <a:p>
            <a:endParaRPr lang="en-CA" sz="2600" dirty="0"/>
          </a:p>
          <a:p>
            <a:pPr marL="0" indent="0">
              <a:buNone/>
            </a:pPr>
            <a:r>
              <a:rPr lang="en-US" sz="2900" dirty="0"/>
              <a:t>A. TRUE</a:t>
            </a:r>
            <a:endParaRPr lang="en-CA" sz="2900" dirty="0"/>
          </a:p>
          <a:p>
            <a:pPr marL="0" indent="0">
              <a:buNone/>
            </a:pPr>
            <a:r>
              <a:rPr lang="en-US" sz="2900" dirty="0"/>
              <a:t>B. </a:t>
            </a:r>
            <a:r>
              <a:rPr lang="en-US" sz="2900" b="1" dirty="0"/>
              <a:t>FALSE</a:t>
            </a:r>
            <a:endParaRPr lang="en-CA" sz="2900" b="1" dirty="0"/>
          </a:p>
          <a:p>
            <a:endParaRPr lang="en-CA" sz="2800" dirty="0"/>
          </a:p>
        </p:txBody>
      </p:sp>
    </p:spTree>
    <p:extLst>
      <p:ext uri="{BB962C8B-B14F-4D97-AF65-F5344CB8AC3E}">
        <p14:creationId xmlns:p14="http://schemas.microsoft.com/office/powerpoint/2010/main" val="3216826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Day 1: Section 3: Matching</a:t>
            </a:r>
            <a:endParaRPr lang="en-CA" dirty="0"/>
          </a:p>
        </p:txBody>
      </p:sp>
      <p:sp>
        <p:nvSpPr>
          <p:cNvPr id="3" name="Content Placeholder 2"/>
          <p:cNvSpPr>
            <a:spLocks noGrp="1"/>
          </p:cNvSpPr>
          <p:nvPr>
            <p:ph idx="1"/>
          </p:nvPr>
        </p:nvSpPr>
        <p:spPr>
          <a:xfrm>
            <a:off x="2501900" y="1587500"/>
            <a:ext cx="9202371" cy="5168900"/>
          </a:xfrm>
        </p:spPr>
        <p:txBody>
          <a:bodyPr>
            <a:normAutofit/>
          </a:bodyPr>
          <a:lstStyle/>
          <a:p>
            <a:pPr marL="0" indent="0">
              <a:buNone/>
            </a:pPr>
            <a:r>
              <a:rPr lang="en-CA" sz="2800" dirty="0" smtClean="0"/>
              <a:t>25 </a:t>
            </a:r>
            <a:r>
              <a:rPr lang="en-CA" sz="2800" dirty="0" smtClean="0"/>
              <a:t>Matching </a:t>
            </a:r>
            <a:r>
              <a:rPr lang="en-CA" sz="2800" dirty="0"/>
              <a:t>Q</a:t>
            </a:r>
            <a:r>
              <a:rPr lang="en-CA" sz="2800" dirty="0" smtClean="0"/>
              <a:t>uestions </a:t>
            </a:r>
            <a:r>
              <a:rPr lang="en-CA" sz="2800" dirty="0" smtClean="0"/>
              <a:t>similar to below:</a:t>
            </a:r>
          </a:p>
          <a:p>
            <a:pPr marL="0" indent="0">
              <a:buNone/>
            </a:pPr>
            <a:endParaRPr lang="en-US" sz="2200" dirty="0" smtClean="0"/>
          </a:p>
          <a:p>
            <a:pPr marL="0" indent="0">
              <a:buNone/>
            </a:pPr>
            <a:r>
              <a:rPr lang="en-US" sz="2200" dirty="0" smtClean="0"/>
              <a:t>71. causing </a:t>
            </a:r>
            <a:r>
              <a:rPr lang="en-US" sz="2200" dirty="0"/>
              <a:t>a </a:t>
            </a:r>
            <a:r>
              <a:rPr lang="en-US" sz="2200" dirty="0" err="1"/>
              <a:t>behaviour</a:t>
            </a:r>
            <a:r>
              <a:rPr lang="en-US" sz="2200" dirty="0"/>
              <a:t> to cease to be an offence	</a:t>
            </a:r>
            <a:r>
              <a:rPr lang="en-US" sz="2200" dirty="0" smtClean="0"/>
              <a:t>a</a:t>
            </a:r>
            <a:r>
              <a:rPr lang="en-US" sz="2200" dirty="0"/>
              <a:t>.    aiding</a:t>
            </a:r>
            <a:endParaRPr lang="en-CA" sz="2200" dirty="0"/>
          </a:p>
          <a:p>
            <a:pPr marL="0" indent="0">
              <a:buNone/>
            </a:pPr>
            <a:r>
              <a:rPr lang="en-US" sz="2200" dirty="0" smtClean="0"/>
              <a:t>72. helping </a:t>
            </a:r>
            <a:r>
              <a:rPr lang="en-US" sz="2200" dirty="0"/>
              <a:t>someone commit a crime		</a:t>
            </a:r>
            <a:r>
              <a:rPr lang="en-US" sz="2200" dirty="0" smtClean="0"/>
              <a:t>	b</a:t>
            </a:r>
            <a:r>
              <a:rPr lang="en-US" sz="2200" dirty="0"/>
              <a:t>.  summary</a:t>
            </a:r>
            <a:endParaRPr lang="en-CA" sz="2200" dirty="0"/>
          </a:p>
          <a:p>
            <a:pPr marL="0" indent="0">
              <a:buNone/>
            </a:pPr>
            <a:r>
              <a:rPr lang="en-US" sz="2200" dirty="0" smtClean="0"/>
              <a:t>73.minor </a:t>
            </a:r>
            <a:r>
              <a:rPr lang="en-US" sz="2200" dirty="0"/>
              <a:t>criminal offence				</a:t>
            </a:r>
            <a:r>
              <a:rPr lang="en-US" sz="2200" dirty="0" smtClean="0"/>
              <a:t>c</a:t>
            </a:r>
            <a:r>
              <a:rPr lang="en-US" sz="2200" dirty="0"/>
              <a:t>. hybrid</a:t>
            </a:r>
            <a:endParaRPr lang="en-CA" sz="2200" dirty="0"/>
          </a:p>
          <a:p>
            <a:pPr marL="0" indent="0">
              <a:buNone/>
            </a:pPr>
            <a:r>
              <a:rPr lang="en-US" sz="2200" dirty="0" smtClean="0"/>
              <a:t>74.Crown </a:t>
            </a:r>
            <a:r>
              <a:rPr lang="en-US" sz="2200" dirty="0"/>
              <a:t>can proceed summarily or by indictment	</a:t>
            </a:r>
            <a:r>
              <a:rPr lang="en-US" sz="2200" dirty="0" smtClean="0"/>
              <a:t>d</a:t>
            </a:r>
            <a:r>
              <a:rPr lang="en-US" sz="2200" dirty="0"/>
              <a:t>. </a:t>
            </a:r>
            <a:r>
              <a:rPr lang="en-US" sz="2200" dirty="0" err="1"/>
              <a:t>mens</a:t>
            </a:r>
            <a:r>
              <a:rPr lang="en-US" sz="2200" dirty="0"/>
              <a:t> </a:t>
            </a:r>
            <a:r>
              <a:rPr lang="en-US" sz="2200" dirty="0" smtClean="0"/>
              <a:t>rea</a:t>
            </a:r>
            <a:endParaRPr lang="en-CA" sz="2200" dirty="0"/>
          </a:p>
          <a:p>
            <a:pPr marL="0" indent="0">
              <a:buNone/>
            </a:pPr>
            <a:r>
              <a:rPr lang="en-US" sz="2200" dirty="0" smtClean="0"/>
              <a:t>75. guilty </a:t>
            </a:r>
            <a:r>
              <a:rPr lang="en-US" sz="2200" dirty="0"/>
              <a:t>mind					</a:t>
            </a:r>
            <a:r>
              <a:rPr lang="en-US" sz="2200" dirty="0" smtClean="0"/>
              <a:t>	e</a:t>
            </a:r>
            <a:r>
              <a:rPr lang="en-US" sz="2200" dirty="0"/>
              <a:t>. absolute </a:t>
            </a:r>
            <a:r>
              <a:rPr lang="en-US" sz="2200" dirty="0" smtClean="0"/>
              <a:t>discharge</a:t>
            </a:r>
          </a:p>
          <a:p>
            <a:pPr marL="0" indent="0">
              <a:buNone/>
            </a:pPr>
            <a:endParaRPr lang="en-US" sz="2200" dirty="0"/>
          </a:p>
          <a:p>
            <a:pPr marL="0" indent="0">
              <a:buNone/>
            </a:pPr>
            <a:r>
              <a:rPr lang="en-US" sz="2200" dirty="0" smtClean="0"/>
              <a:t>Note: These are 5/25 of them. There will be 5 different groupings of questions and possible answers.</a:t>
            </a:r>
            <a:endParaRPr lang="en-CA" sz="2200" dirty="0"/>
          </a:p>
          <a:p>
            <a:endParaRPr lang="en-CA" dirty="0"/>
          </a:p>
        </p:txBody>
      </p:sp>
      <p:cxnSp>
        <p:nvCxnSpPr>
          <p:cNvPr id="5" name="Straight Connector 4"/>
          <p:cNvCxnSpPr/>
          <p:nvPr/>
        </p:nvCxnSpPr>
        <p:spPr>
          <a:xfrm flipV="1">
            <a:off x="6781800" y="2921000"/>
            <a:ext cx="2146300" cy="49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115300" y="2921000"/>
            <a:ext cx="889000" cy="1968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461000" y="3416300"/>
            <a:ext cx="3556000" cy="50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255000" y="3975100"/>
            <a:ext cx="876300" cy="368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229100" y="4419600"/>
            <a:ext cx="4787900" cy="4699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402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Day 1: Section 4: Short Answer</a:t>
            </a:r>
            <a:endParaRPr lang="en-CA" dirty="0"/>
          </a:p>
        </p:txBody>
      </p:sp>
      <p:sp>
        <p:nvSpPr>
          <p:cNvPr id="3" name="Content Placeholder 2"/>
          <p:cNvSpPr>
            <a:spLocks noGrp="1"/>
          </p:cNvSpPr>
          <p:nvPr>
            <p:ph idx="1"/>
          </p:nvPr>
        </p:nvSpPr>
        <p:spPr>
          <a:xfrm>
            <a:off x="2933700" y="2438400"/>
            <a:ext cx="9105900" cy="3651504"/>
          </a:xfrm>
        </p:spPr>
        <p:txBody>
          <a:bodyPr>
            <a:normAutofit/>
          </a:bodyPr>
          <a:lstStyle/>
          <a:p>
            <a:r>
              <a:rPr lang="en-CA" sz="2800" dirty="0" smtClean="0"/>
              <a:t>You will need to complete TWO Short Answer Questions</a:t>
            </a:r>
          </a:p>
          <a:p>
            <a:r>
              <a:rPr lang="en-CA" sz="2800" dirty="0" smtClean="0"/>
              <a:t>Hint: Study your green test review sheets</a:t>
            </a:r>
          </a:p>
          <a:p>
            <a:r>
              <a:rPr lang="en-CA" sz="2800" dirty="0" smtClean="0"/>
              <a:t>Use PEE Model  and EXPAND and DEVELOP your responses. </a:t>
            </a:r>
            <a:endParaRPr lang="en-CA" sz="2800" dirty="0"/>
          </a:p>
        </p:txBody>
      </p:sp>
    </p:spTree>
    <p:extLst>
      <p:ext uri="{BB962C8B-B14F-4D97-AF65-F5344CB8AC3E}">
        <p14:creationId xmlns:p14="http://schemas.microsoft.com/office/powerpoint/2010/main" val="118149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263545"/>
            <a:ext cx="8770571" cy="879455"/>
          </a:xfrm>
        </p:spPr>
        <p:txBody>
          <a:bodyPr/>
          <a:lstStyle/>
          <a:p>
            <a:r>
              <a:rPr lang="en-CA" dirty="0" smtClean="0"/>
              <a:t>Day 1: Section 4: Short Answer</a:t>
            </a:r>
            <a:endParaRPr lang="en-CA" dirty="0"/>
          </a:p>
        </p:txBody>
      </p:sp>
      <p:sp>
        <p:nvSpPr>
          <p:cNvPr id="3" name="Content Placeholder 2"/>
          <p:cNvSpPr>
            <a:spLocks noGrp="1"/>
          </p:cNvSpPr>
          <p:nvPr>
            <p:ph idx="1"/>
          </p:nvPr>
        </p:nvSpPr>
        <p:spPr>
          <a:xfrm>
            <a:off x="2933700" y="1143000"/>
            <a:ext cx="9105900" cy="5410200"/>
          </a:xfrm>
        </p:spPr>
        <p:txBody>
          <a:bodyPr>
            <a:normAutofit/>
          </a:bodyPr>
          <a:lstStyle/>
          <a:p>
            <a:r>
              <a:rPr lang="en-CA" sz="2800" dirty="0" smtClean="0"/>
              <a:t>Study the </a:t>
            </a:r>
            <a:r>
              <a:rPr lang="en-CA" sz="2800" b="1" dirty="0" smtClean="0"/>
              <a:t>Evolution </a:t>
            </a:r>
            <a:r>
              <a:rPr lang="en-CA" sz="2800" b="1" dirty="0" smtClean="0"/>
              <a:t>of </a:t>
            </a:r>
            <a:r>
              <a:rPr lang="en-CA" sz="2800" b="1" dirty="0" smtClean="0"/>
              <a:t>Law </a:t>
            </a:r>
            <a:r>
              <a:rPr lang="en-CA" sz="2800" dirty="0" smtClean="0"/>
              <a:t>and how it changed. E.G. Code of Hammurabi, Case Law, Feudalism</a:t>
            </a:r>
          </a:p>
          <a:p>
            <a:r>
              <a:rPr lang="en-CA" sz="2800" dirty="0" smtClean="0"/>
              <a:t>Discuss </a:t>
            </a:r>
            <a:r>
              <a:rPr lang="en-CA" sz="2800" b="1" dirty="0" smtClean="0"/>
              <a:t>Aiding and Abetting </a:t>
            </a:r>
            <a:r>
              <a:rPr lang="en-CA" sz="2800" dirty="0" smtClean="0"/>
              <a:t>and </a:t>
            </a:r>
            <a:r>
              <a:rPr lang="en-CA" sz="2800" b="1" dirty="0" smtClean="0"/>
              <a:t>provide an example </a:t>
            </a:r>
            <a:r>
              <a:rPr lang="en-CA" sz="2800" dirty="0" smtClean="0"/>
              <a:t>of each</a:t>
            </a:r>
          </a:p>
          <a:p>
            <a:r>
              <a:rPr lang="en-CA" sz="2800" dirty="0" smtClean="0"/>
              <a:t>Discuss the </a:t>
            </a:r>
            <a:r>
              <a:rPr lang="en-CA" sz="2800" b="1" dirty="0" smtClean="0"/>
              <a:t>role of juries</a:t>
            </a:r>
            <a:r>
              <a:rPr lang="en-CA" sz="2800" dirty="0" smtClean="0"/>
              <a:t>, the empanelling and deliberation process</a:t>
            </a:r>
          </a:p>
          <a:p>
            <a:r>
              <a:rPr lang="en-CA" sz="2800" dirty="0" smtClean="0"/>
              <a:t>What are the </a:t>
            </a:r>
            <a:r>
              <a:rPr lang="en-CA" sz="2800" b="1" dirty="0" smtClean="0"/>
              <a:t>steps when someone is arrested </a:t>
            </a:r>
            <a:r>
              <a:rPr lang="en-CA" sz="2800" dirty="0" smtClean="0"/>
              <a:t>and what are their Charter Rights?</a:t>
            </a:r>
          </a:p>
          <a:p>
            <a:r>
              <a:rPr lang="en-CA" sz="2800" b="1" dirty="0" smtClean="0"/>
              <a:t>Explain the Mr. Big Sting </a:t>
            </a:r>
            <a:r>
              <a:rPr lang="en-CA" sz="2800" dirty="0" smtClean="0"/>
              <a:t>and discuss it’s implications on the police, the accused and criminal proceedings?</a:t>
            </a:r>
          </a:p>
        </p:txBody>
      </p:sp>
    </p:spTree>
    <p:extLst>
      <p:ext uri="{BB962C8B-B14F-4D97-AF65-F5344CB8AC3E}">
        <p14:creationId xmlns:p14="http://schemas.microsoft.com/office/powerpoint/2010/main" val="3353966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237269"/>
            <a:ext cx="8770571" cy="976676"/>
          </a:xfrm>
        </p:spPr>
        <p:txBody>
          <a:bodyPr/>
          <a:lstStyle/>
          <a:p>
            <a:r>
              <a:rPr lang="en-CA" dirty="0" smtClean="0"/>
              <a:t>Day 2: Long Answer Component</a:t>
            </a:r>
            <a:endParaRPr lang="en-CA" dirty="0"/>
          </a:p>
        </p:txBody>
      </p:sp>
      <p:sp>
        <p:nvSpPr>
          <p:cNvPr id="3" name="Content Placeholder 2"/>
          <p:cNvSpPr>
            <a:spLocks noGrp="1"/>
          </p:cNvSpPr>
          <p:nvPr>
            <p:ph idx="1"/>
          </p:nvPr>
        </p:nvSpPr>
        <p:spPr>
          <a:xfrm>
            <a:off x="2554014" y="1008994"/>
            <a:ext cx="9637986" cy="5707116"/>
          </a:xfrm>
        </p:spPr>
        <p:txBody>
          <a:bodyPr>
            <a:normAutofit fontScale="25000" lnSpcReduction="20000"/>
          </a:bodyPr>
          <a:lstStyle/>
          <a:p>
            <a:pPr marL="0" indent="0">
              <a:buNone/>
            </a:pPr>
            <a:r>
              <a:rPr lang="en-CA" sz="6400" b="1" dirty="0"/>
              <a:t>Day 2 – Long Answer Writing Task- 20 marks </a:t>
            </a:r>
            <a:endParaRPr lang="en-CA" sz="6400" dirty="0"/>
          </a:p>
          <a:p>
            <a:pPr marL="0" indent="0">
              <a:buNone/>
            </a:pPr>
            <a:r>
              <a:rPr lang="en-CA" sz="7200" b="1" i="1" dirty="0"/>
              <a:t>You must choose TWO of the following long answer topics- each will be worth a total of 10 marks: Please number (e.g. #2) the questions that you are choosing to respond to. </a:t>
            </a:r>
            <a:r>
              <a:rPr lang="en-CA" sz="7200" dirty="0"/>
              <a:t> </a:t>
            </a:r>
            <a:r>
              <a:rPr lang="en-CA" sz="7200" b="1" i="1" dirty="0" smtClean="0"/>
              <a:t>PEN </a:t>
            </a:r>
            <a:r>
              <a:rPr lang="en-CA" sz="7200" b="1" i="1" dirty="0"/>
              <a:t>must be USED or your exam will not be graded. </a:t>
            </a:r>
            <a:endParaRPr lang="en-CA" sz="7200" dirty="0"/>
          </a:p>
          <a:p>
            <a:pPr marL="0" indent="0">
              <a:buNone/>
            </a:pPr>
            <a:r>
              <a:rPr lang="en-CA" sz="6400" dirty="0" smtClean="0"/>
              <a:t>1</a:t>
            </a:r>
            <a:r>
              <a:rPr lang="en-CA" sz="6400" dirty="0"/>
              <a:t>. How should the courts and communities deal with repeat offenders? Given what you know about trial procedures and life in prison, should inmates who reoffend be given harsher sentences? Explain your reasoning based on supports from notes, classroom guest speakers, and/or the law courts field trip. </a:t>
            </a:r>
          </a:p>
          <a:p>
            <a:pPr marL="0" indent="0">
              <a:buNone/>
            </a:pPr>
            <a:r>
              <a:rPr lang="en-CA" sz="6400" dirty="0" smtClean="0"/>
              <a:t>OR </a:t>
            </a:r>
            <a:endParaRPr lang="en-CA" sz="6400" dirty="0"/>
          </a:p>
          <a:p>
            <a:pPr marL="0" indent="0">
              <a:buNone/>
            </a:pPr>
            <a:r>
              <a:rPr lang="en-CA" sz="6400" dirty="0"/>
              <a:t>2. How do you think Law Enforcement (the Police) could better support their communities and ensure that all of their guiding principles (protection/crime prevention etc.) are being upheld? Use specific evidence from the Police and Trial Procedures units as well as information from cases we have looked at this semester. </a:t>
            </a:r>
          </a:p>
          <a:p>
            <a:pPr marL="0" indent="0">
              <a:buNone/>
            </a:pPr>
            <a:r>
              <a:rPr lang="en-CA" sz="6400" dirty="0" smtClean="0"/>
              <a:t>OR </a:t>
            </a:r>
            <a:endParaRPr lang="en-CA" sz="6400" dirty="0"/>
          </a:p>
          <a:p>
            <a:pPr marL="0" indent="0">
              <a:buNone/>
            </a:pPr>
            <a:r>
              <a:rPr lang="en-CA" sz="6400" dirty="0"/>
              <a:t>3. Discuss an area of study that you found particularly interesting in this course and explain how it is relevant to the study of law. Give as many specific details as possible from that area of study and explain why it resonated with you through this course. Answers must be specific and reflect and understanding of the topic being discussed. </a:t>
            </a:r>
          </a:p>
          <a:p>
            <a:pPr marL="0" indent="0">
              <a:buNone/>
            </a:pPr>
            <a:r>
              <a:rPr lang="en-CA" sz="6400" dirty="0" smtClean="0"/>
              <a:t>OR </a:t>
            </a:r>
            <a:endParaRPr lang="en-CA" sz="6400" dirty="0"/>
          </a:p>
          <a:p>
            <a:pPr marL="0" indent="0">
              <a:buNone/>
            </a:pPr>
            <a:r>
              <a:rPr lang="en-CA" sz="6400" dirty="0"/>
              <a:t>4. Should individual rights take precedence over our collective rights? Explain by providing clear evidence and a solid explanation of your opinion. Include specific information on the </a:t>
            </a:r>
            <a:r>
              <a:rPr lang="en-CA" sz="6400" i="1" dirty="0"/>
              <a:t>Canadian Charter of Rights and Freedoms </a:t>
            </a:r>
            <a:r>
              <a:rPr lang="en-CA" sz="6400" dirty="0"/>
              <a:t>as well as any additional case studies and units that we’ve explored throughout the course. </a:t>
            </a:r>
          </a:p>
          <a:p>
            <a:endParaRPr lang="en-CA" sz="4000" dirty="0"/>
          </a:p>
        </p:txBody>
      </p:sp>
    </p:spTree>
    <p:extLst>
      <p:ext uri="{BB962C8B-B14F-4D97-AF65-F5344CB8AC3E}">
        <p14:creationId xmlns:p14="http://schemas.microsoft.com/office/powerpoint/2010/main" val="1088874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4760" y="150095"/>
            <a:ext cx="9339443" cy="819021"/>
          </a:xfrm>
        </p:spPr>
        <p:txBody>
          <a:bodyPr>
            <a:normAutofit/>
          </a:bodyPr>
          <a:lstStyle/>
          <a:p>
            <a:r>
              <a:rPr lang="en-CA" dirty="0" smtClean="0"/>
              <a:t>Day </a:t>
            </a:r>
            <a:r>
              <a:rPr lang="en-CA" dirty="0"/>
              <a:t>2: Long Answer Component</a:t>
            </a:r>
          </a:p>
        </p:txBody>
      </p:sp>
      <p:sp>
        <p:nvSpPr>
          <p:cNvPr id="3" name="Content Placeholder 2"/>
          <p:cNvSpPr>
            <a:spLocks noGrp="1"/>
          </p:cNvSpPr>
          <p:nvPr>
            <p:ph idx="1"/>
          </p:nvPr>
        </p:nvSpPr>
        <p:spPr>
          <a:xfrm>
            <a:off x="2164977" y="1129553"/>
            <a:ext cx="9785286" cy="5728447"/>
          </a:xfrm>
        </p:spPr>
        <p:txBody>
          <a:bodyPr>
            <a:noAutofit/>
          </a:bodyPr>
          <a:lstStyle/>
          <a:p>
            <a:pPr marL="0" indent="0">
              <a:buNone/>
            </a:pPr>
            <a:r>
              <a:rPr lang="en-CA" sz="1650" dirty="0"/>
              <a:t>OR </a:t>
            </a:r>
          </a:p>
          <a:p>
            <a:pPr marL="0" indent="0">
              <a:buNone/>
            </a:pPr>
            <a:r>
              <a:rPr lang="en-CA" sz="1650" dirty="0"/>
              <a:t>5. Discuss how your understanding of the law has or has not changed since starting this course. What elements of the study of law do you feel you have a solid understanding of? Which areas are still unclear or undeveloped </a:t>
            </a:r>
            <a:endParaRPr lang="en-CA" sz="200" dirty="0" smtClean="0"/>
          </a:p>
          <a:p>
            <a:pPr marL="0" indent="0">
              <a:buNone/>
            </a:pPr>
            <a:r>
              <a:rPr lang="en-CA" sz="1650" dirty="0" smtClean="0"/>
              <a:t>for </a:t>
            </a:r>
            <a:r>
              <a:rPr lang="en-CA" sz="1650" dirty="0"/>
              <a:t>you? Explain in detail. This should be a personal reflection with specific details provided. </a:t>
            </a:r>
          </a:p>
          <a:p>
            <a:pPr marL="0" indent="0">
              <a:buNone/>
            </a:pPr>
            <a:r>
              <a:rPr lang="en-CA" sz="1650" dirty="0" smtClean="0"/>
              <a:t>OR </a:t>
            </a:r>
            <a:endParaRPr lang="en-CA" sz="1650" dirty="0"/>
          </a:p>
          <a:p>
            <a:pPr marL="0" indent="0">
              <a:buNone/>
            </a:pPr>
            <a:r>
              <a:rPr lang="en-CA" sz="1650" dirty="0"/>
              <a:t>6. Once a prosecutor establishes that an accused person physically committed the crime </a:t>
            </a:r>
            <a:r>
              <a:rPr lang="en-CA" sz="1650" b="1" dirty="0"/>
              <a:t>(</a:t>
            </a:r>
            <a:r>
              <a:rPr lang="en-CA" sz="1650" b="1" i="1" dirty="0" err="1"/>
              <a:t>actus</a:t>
            </a:r>
            <a:r>
              <a:rPr lang="en-CA" sz="1650" b="1" i="1" dirty="0"/>
              <a:t> </a:t>
            </a:r>
            <a:r>
              <a:rPr lang="en-CA" sz="1650" b="1" i="1" dirty="0" err="1"/>
              <a:t>reus</a:t>
            </a:r>
            <a:r>
              <a:rPr lang="en-CA" sz="1650" b="1" dirty="0"/>
              <a:t>)</a:t>
            </a:r>
            <a:r>
              <a:rPr lang="en-CA" sz="1650" dirty="0"/>
              <a:t>, they focus on proving what the accused's intention or state of mind was at the time of the offence </a:t>
            </a:r>
            <a:r>
              <a:rPr lang="en-CA" sz="1650" b="1" dirty="0"/>
              <a:t>(</a:t>
            </a:r>
            <a:r>
              <a:rPr lang="en-CA" sz="1650" b="1" i="1" dirty="0" err="1"/>
              <a:t>mens</a:t>
            </a:r>
            <a:r>
              <a:rPr lang="en-CA" sz="1650" b="1" i="1" dirty="0"/>
              <a:t> rea</a:t>
            </a:r>
            <a:r>
              <a:rPr lang="en-CA" sz="1650" b="1" dirty="0"/>
              <a:t>)</a:t>
            </a:r>
            <a:r>
              <a:rPr lang="en-CA" sz="1650" dirty="0"/>
              <a:t>. Discuss and explore the common types of </a:t>
            </a:r>
            <a:r>
              <a:rPr lang="en-CA" sz="1650" dirty="0" err="1"/>
              <a:t>mens</a:t>
            </a:r>
            <a:r>
              <a:rPr lang="en-CA" sz="1650" dirty="0"/>
              <a:t> rea offences. HINT: Willful blindness is one. </a:t>
            </a:r>
          </a:p>
          <a:p>
            <a:pPr marL="0" indent="0">
              <a:buNone/>
            </a:pPr>
            <a:r>
              <a:rPr lang="en-CA" sz="1650" dirty="0" smtClean="0"/>
              <a:t>OR </a:t>
            </a:r>
            <a:endParaRPr lang="en-CA" sz="1650" dirty="0"/>
          </a:p>
          <a:p>
            <a:pPr marL="0" indent="0">
              <a:buNone/>
            </a:pPr>
            <a:r>
              <a:rPr lang="en-CA" sz="1650" dirty="0"/>
              <a:t>7. Discuss what you learned about the NCR (Not Criminally Responsible) plea, including the positives of negatives to both the offenders with mental illnesses and the protection of the community. You may use evidence from in class videos and or case studies. </a:t>
            </a:r>
          </a:p>
          <a:p>
            <a:pPr marL="0" indent="0">
              <a:buNone/>
            </a:pPr>
            <a:r>
              <a:rPr lang="en-CA" sz="1650" dirty="0" smtClean="0"/>
              <a:t>OR </a:t>
            </a:r>
            <a:endParaRPr lang="en-CA" sz="1650" dirty="0"/>
          </a:p>
          <a:p>
            <a:pPr marL="0" indent="0">
              <a:buNone/>
            </a:pPr>
            <a:r>
              <a:rPr lang="en-CA" sz="1650" dirty="0"/>
              <a:t>8. In your opinion, how can we better protect youth from gang involvement and/or criminal activity? If young people are committing criminal offences before they are adults, what could law enforcement officials, society and the justice system do to help them lead more </a:t>
            </a:r>
            <a:r>
              <a:rPr lang="en-CA" sz="1650" dirty="0" smtClean="0"/>
              <a:t>productive </a:t>
            </a:r>
            <a:r>
              <a:rPr lang="en-CA" sz="1650" dirty="0"/>
              <a:t>lives after offences? Provide evidence from any units that we’ve covered (e.g. Youth Justice System) and/or your own experience. </a:t>
            </a:r>
          </a:p>
          <a:p>
            <a:pPr marL="0" indent="0">
              <a:buNone/>
            </a:pPr>
            <a:endParaRPr lang="en-CA" sz="1650" dirty="0"/>
          </a:p>
        </p:txBody>
      </p:sp>
    </p:spTree>
    <p:extLst>
      <p:ext uri="{BB962C8B-B14F-4D97-AF65-F5344CB8AC3E}">
        <p14:creationId xmlns:p14="http://schemas.microsoft.com/office/powerpoint/2010/main" val="470986729"/>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100</TotalTime>
  <Words>941</Words>
  <Application>Microsoft Office PowerPoint</Application>
  <PresentationFormat>Widescreen</PresentationFormat>
  <Paragraphs>80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Schoolbook</vt:lpstr>
      <vt:lpstr>Corbel</vt:lpstr>
      <vt:lpstr>Times New Roman</vt:lpstr>
      <vt:lpstr>Feathered</vt:lpstr>
      <vt:lpstr>LAWR4S  Exam Review</vt:lpstr>
      <vt:lpstr>The LAW 40S Exam  will take place  IN CLASS    over a THREE day period   It will consist of TWO parts  written over THREE days</vt:lpstr>
      <vt:lpstr>Day 1: Section 1: Multiple Choice</vt:lpstr>
      <vt:lpstr>Day 1: Section 2: 30 True &amp; False</vt:lpstr>
      <vt:lpstr>Day 1: Section 3: Matching</vt:lpstr>
      <vt:lpstr>Day 1: Section 4: Short Answer</vt:lpstr>
      <vt:lpstr>Day 1: Section 4: Short Answer</vt:lpstr>
      <vt:lpstr>Day 2: Long Answer Component</vt:lpstr>
      <vt:lpstr>Day 2: Long Answer Component</vt:lpstr>
      <vt:lpstr>Day 2: Long Answer Component</vt:lpstr>
      <vt:lpstr>The Third Day will be used to complete the LONG ANSWER Component </vt:lpstr>
    </vt:vector>
  </TitlesOfParts>
  <Company>Winnipeg School Division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LAWR4S  Exam Review</dc:title>
  <dc:creator>Winnipeg School Division</dc:creator>
  <cp:lastModifiedBy>Winnipeg School Division</cp:lastModifiedBy>
  <cp:revision>21</cp:revision>
  <dcterms:created xsi:type="dcterms:W3CDTF">2018-06-08T19:06:57Z</dcterms:created>
  <dcterms:modified xsi:type="dcterms:W3CDTF">2019-06-05T20:03:14Z</dcterms:modified>
</cp:coreProperties>
</file>